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71" r:id="rId3"/>
    <p:sldId id="350" r:id="rId4"/>
    <p:sldId id="397" r:id="rId5"/>
    <p:sldId id="352" r:id="rId6"/>
    <p:sldId id="354" r:id="rId7"/>
    <p:sldId id="394" r:id="rId8"/>
    <p:sldId id="356" r:id="rId9"/>
    <p:sldId id="357" r:id="rId10"/>
    <p:sldId id="358" r:id="rId11"/>
    <p:sldId id="338" r:id="rId12"/>
    <p:sldId id="360" r:id="rId13"/>
    <p:sldId id="361" r:id="rId14"/>
    <p:sldId id="395" r:id="rId15"/>
    <p:sldId id="398" r:id="rId16"/>
    <p:sldId id="380" r:id="rId17"/>
    <p:sldId id="363" r:id="rId18"/>
    <p:sldId id="365" r:id="rId19"/>
    <p:sldId id="377" r:id="rId20"/>
    <p:sldId id="381" r:id="rId21"/>
    <p:sldId id="383" r:id="rId22"/>
    <p:sldId id="376" r:id="rId23"/>
    <p:sldId id="369" r:id="rId24"/>
    <p:sldId id="384" r:id="rId25"/>
    <p:sldId id="390" r:id="rId26"/>
    <p:sldId id="399" r:id="rId27"/>
    <p:sldId id="400" r:id="rId28"/>
    <p:sldId id="401" r:id="rId29"/>
    <p:sldId id="402" r:id="rId30"/>
    <p:sldId id="407" r:id="rId31"/>
    <p:sldId id="405" r:id="rId32"/>
    <p:sldId id="408" r:id="rId33"/>
    <p:sldId id="393" r:id="rId34"/>
    <p:sldId id="396" r:id="rId35"/>
    <p:sldId id="349" r:id="rId36"/>
    <p:sldId id="411" r:id="rId37"/>
    <p:sldId id="412" r:id="rId38"/>
    <p:sldId id="413" r:id="rId39"/>
    <p:sldId id="410" r:id="rId40"/>
  </p:sldIdLst>
  <p:sldSz cx="12192000" cy="6858000"/>
  <p:notesSz cx="9931400" cy="6794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1298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orient="horz" pos="4020">
          <p15:clr>
            <a:srgbClr val="A4A3A4"/>
          </p15:clr>
        </p15:guide>
        <p15:guide id="7" orient="horz" pos="709">
          <p15:clr>
            <a:srgbClr val="A4A3A4"/>
          </p15:clr>
        </p15:guide>
        <p15:guide id="8" orient="horz" pos="3974">
          <p15:clr>
            <a:srgbClr val="A4A3A4"/>
          </p15:clr>
        </p15:guide>
        <p15:guide id="9" orient="horz" pos="799">
          <p15:clr>
            <a:srgbClr val="A4A3A4"/>
          </p15:clr>
        </p15:guide>
        <p15:guide id="10" orient="horz" pos="1706">
          <p15:clr>
            <a:srgbClr val="A4A3A4"/>
          </p15:clr>
        </p15:guide>
        <p15:guide id="11" orient="horz" pos="2024">
          <p15:clr>
            <a:srgbClr val="A4A3A4"/>
          </p15:clr>
        </p15:guide>
        <p15:guide id="12" orient="horz" pos="4319">
          <p15:clr>
            <a:srgbClr val="A4A3A4"/>
          </p15:clr>
        </p15:guide>
        <p15:guide id="13" pos="846">
          <p15:clr>
            <a:srgbClr val="A4A3A4"/>
          </p15:clr>
        </p15:guide>
        <p15:guide id="14" pos="70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652" autoAdjust="0"/>
  </p:normalViewPr>
  <p:slideViewPr>
    <p:cSldViewPr showGuides="1">
      <p:cViewPr varScale="1">
        <p:scale>
          <a:sx n="47" d="100"/>
          <a:sy n="47" d="100"/>
        </p:scale>
        <p:origin x="54" y="162"/>
      </p:cViewPr>
      <p:guideLst>
        <p:guide orient="horz" pos="2183"/>
        <p:guide pos="3840"/>
        <p:guide orient="horz" pos="981"/>
        <p:guide orient="horz" pos="1298"/>
        <p:guide orient="horz" pos="3793"/>
        <p:guide orient="horz" pos="4020"/>
        <p:guide orient="horz" pos="709"/>
        <p:guide orient="horz" pos="3974"/>
        <p:guide orient="horz" pos="799"/>
        <p:guide orient="horz" pos="1706"/>
        <p:guide orient="horz" pos="2024"/>
        <p:guide orient="horz" pos="4319"/>
        <p:guide pos="84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20"/>
    </p:cViewPr>
  </p:sorterViewPr>
  <p:notesViewPr>
    <p:cSldViewPr showGuides="1">
      <p:cViewPr varScale="1">
        <p:scale>
          <a:sx n="110" d="100"/>
          <a:sy n="110" d="100"/>
        </p:scale>
        <p:origin x="15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3607" cy="340906"/>
          </a:xfrm>
          <a:prstGeom prst="rect">
            <a:avLst/>
          </a:prstGeom>
        </p:spPr>
        <p:txBody>
          <a:bodyPr vert="horz" lIns="95246" tIns="47623" rIns="95246" bIns="4762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5498" y="2"/>
            <a:ext cx="4303607" cy="340906"/>
          </a:xfrm>
          <a:prstGeom prst="rect">
            <a:avLst/>
          </a:prstGeom>
        </p:spPr>
        <p:txBody>
          <a:bodyPr vert="horz" lIns="95246" tIns="47623" rIns="95246" bIns="47623" rtlCol="0"/>
          <a:lstStyle>
            <a:lvl1pPr algn="r">
              <a:defRPr sz="1200"/>
            </a:lvl1pPr>
          </a:lstStyle>
          <a:p>
            <a:fld id="{56531113-5246-4547-8884-6CFC3FB44796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3600"/>
            <a:ext cx="4303607" cy="340904"/>
          </a:xfrm>
          <a:prstGeom prst="rect">
            <a:avLst/>
          </a:prstGeom>
        </p:spPr>
        <p:txBody>
          <a:bodyPr vert="horz" lIns="95246" tIns="47623" rIns="95246" bIns="4762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5498" y="6453600"/>
            <a:ext cx="4303607" cy="340904"/>
          </a:xfrm>
          <a:prstGeom prst="rect">
            <a:avLst/>
          </a:prstGeom>
        </p:spPr>
        <p:txBody>
          <a:bodyPr vert="horz" lIns="95246" tIns="47623" rIns="95246" bIns="47623" rtlCol="0" anchor="b"/>
          <a:lstStyle>
            <a:lvl1pPr algn="r">
              <a:defRPr sz="1200"/>
            </a:lvl1pPr>
          </a:lstStyle>
          <a:p>
            <a:fld id="{4884625F-5B1E-4797-99AC-E77676D54F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61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3607" cy="340906"/>
          </a:xfrm>
          <a:prstGeom prst="rect">
            <a:avLst/>
          </a:prstGeom>
        </p:spPr>
        <p:txBody>
          <a:bodyPr vert="horz" lIns="95246" tIns="47623" rIns="95246" bIns="4762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5498" y="2"/>
            <a:ext cx="4303607" cy="340906"/>
          </a:xfrm>
          <a:prstGeom prst="rect">
            <a:avLst/>
          </a:prstGeom>
        </p:spPr>
        <p:txBody>
          <a:bodyPr vert="horz" lIns="95246" tIns="47623" rIns="95246" bIns="47623" rtlCol="0"/>
          <a:lstStyle>
            <a:lvl1pPr algn="r">
              <a:defRPr sz="1200"/>
            </a:lvl1pPr>
          </a:lstStyle>
          <a:p>
            <a:fld id="{274CE499-51AA-4318-9FB3-B94B1A9762D0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6700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46" tIns="47623" rIns="95246" bIns="4762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146" y="3269856"/>
            <a:ext cx="7945119" cy="2675335"/>
          </a:xfrm>
          <a:prstGeom prst="rect">
            <a:avLst/>
          </a:prstGeom>
        </p:spPr>
        <p:txBody>
          <a:bodyPr vert="horz" lIns="95246" tIns="47623" rIns="95246" bIns="476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3600"/>
            <a:ext cx="4303607" cy="340904"/>
          </a:xfrm>
          <a:prstGeom prst="rect">
            <a:avLst/>
          </a:prstGeom>
        </p:spPr>
        <p:txBody>
          <a:bodyPr vert="horz" lIns="95246" tIns="47623" rIns="95246" bIns="4762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5498" y="6453600"/>
            <a:ext cx="4303607" cy="340904"/>
          </a:xfrm>
          <a:prstGeom prst="rect">
            <a:avLst/>
          </a:prstGeom>
        </p:spPr>
        <p:txBody>
          <a:bodyPr vert="horz" lIns="95246" tIns="47623" rIns="95246" bIns="47623" rtlCol="0" anchor="b"/>
          <a:lstStyle>
            <a:lvl1pPr algn="r">
              <a:defRPr sz="1200"/>
            </a:lvl1pPr>
          </a:lstStyle>
          <a:p>
            <a:fld id="{BCA8CF7E-14DA-4113-9F7D-E7282349A6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66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46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401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20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91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825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1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215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41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409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25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97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596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Studenten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Hilfe</a:t>
            </a:r>
            <a:r>
              <a:rPr lang="en-US" dirty="0" smtClean="0"/>
              <a:t> </a:t>
            </a:r>
            <a:r>
              <a:rPr lang="en-US" dirty="0" err="1" smtClean="0"/>
              <a:t>digitaler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Werkzeuge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hinbekommen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doch</a:t>
            </a:r>
            <a:r>
              <a:rPr lang="en-US" baseline="0" dirty="0" smtClean="0"/>
              <a:t> was in der </a:t>
            </a:r>
            <a:r>
              <a:rPr lang="en-US" baseline="0" dirty="0" err="1" smtClean="0"/>
              <a:t>Industrie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möglich</a:t>
            </a:r>
            <a:r>
              <a:rPr lang="en-US" baseline="0" dirty="0" smtClean="0"/>
              <a:t> sein </a:t>
            </a:r>
            <a:r>
              <a:rPr lang="en-US" baseline="0" dirty="0" err="1" smtClean="0"/>
              <a:t>sollte</a:t>
            </a:r>
            <a:r>
              <a:rPr lang="en-US" baseline="0" dirty="0" smtClean="0"/>
              <a:t>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26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557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Five generations of MAS DFAB</a:t>
            </a:r>
            <a:r>
              <a:rPr lang="en-US" baseline="0" dirty="0" smtClean="0"/>
              <a:t> Students. From the start it has been a truly international </a:t>
            </a:r>
            <a:r>
              <a:rPr lang="en-US" baseline="0" dirty="0" err="1" smtClean="0"/>
              <a:t>programme</a:t>
            </a:r>
            <a:r>
              <a:rPr lang="en-US" baseline="0" dirty="0" smtClean="0"/>
              <a:t> with students from different continents and different backgrounds. Some of the MAS students have stayed on and are now PhDs, Scientific Collaborators or even teach on this year’s </a:t>
            </a:r>
            <a:r>
              <a:rPr lang="en-US" baseline="0" dirty="0" err="1" smtClean="0"/>
              <a:t>programme</a:t>
            </a:r>
            <a:r>
              <a:rPr lang="en-US" baseline="0" dirty="0" smtClean="0"/>
              <a:t> – like Angela, Ioanna and Nizar – All the Alumni who stayed on in bolt. Those who started teaching on the MAS in Italics.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64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949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the 5</a:t>
            </a:r>
            <a:r>
              <a:rPr lang="en-US" baseline="30000" dirty="0" smtClean="0"/>
              <a:t>th</a:t>
            </a:r>
            <a:r>
              <a:rPr lang="en-US" dirty="0" smtClean="0"/>
              <a:t> generation of MAS DFAB</a:t>
            </a:r>
            <a:r>
              <a:rPr lang="en-US" baseline="0" dirty="0" smtClean="0"/>
              <a:t> Students. From the start it has been a truly international </a:t>
            </a:r>
            <a:r>
              <a:rPr lang="en-US" baseline="0" dirty="0" err="1" smtClean="0"/>
              <a:t>programme</a:t>
            </a:r>
            <a:r>
              <a:rPr lang="en-US" baseline="0" dirty="0" smtClean="0"/>
              <a:t> with students from different continents and different backgrounds. Some of the MAS students have stayed on and are now PhDs, Scientific Collaborators or even teach on this year’s </a:t>
            </a:r>
            <a:r>
              <a:rPr lang="en-US" baseline="0" dirty="0" err="1" smtClean="0"/>
              <a:t>programme</a:t>
            </a:r>
            <a:r>
              <a:rPr lang="en-US" baseline="0" dirty="0" smtClean="0"/>
              <a:t> – like Angela, Ioanna and Nizar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start</a:t>
            </a:r>
            <a:r>
              <a:rPr lang="en-US" baseline="0" dirty="0" smtClean="0"/>
              <a:t> with a presentation round, so we and you do get to know each other. If you could briefly introduce yourself, tell us a little bit about your background, and about your motivation to join the MAS DFAB, then this is the first step to form a new group, a new generation.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432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the 5</a:t>
            </a:r>
            <a:r>
              <a:rPr lang="en-US" baseline="30000" dirty="0" smtClean="0"/>
              <a:t>th</a:t>
            </a:r>
            <a:r>
              <a:rPr lang="en-US" dirty="0" smtClean="0"/>
              <a:t> generation of MAS DFAB</a:t>
            </a:r>
            <a:r>
              <a:rPr lang="en-US" baseline="0" dirty="0" smtClean="0"/>
              <a:t> Students. From the start it has been a truly international </a:t>
            </a:r>
            <a:r>
              <a:rPr lang="en-US" baseline="0" dirty="0" err="1" smtClean="0"/>
              <a:t>programme</a:t>
            </a:r>
            <a:r>
              <a:rPr lang="en-US" baseline="0" dirty="0" smtClean="0"/>
              <a:t> with students from different continents and different backgrounds. Some of the MAS students have stayed on and are now PhDs, Scientific Collaborators or even teach on this year’s </a:t>
            </a:r>
            <a:r>
              <a:rPr lang="en-US" baseline="0" dirty="0" err="1" smtClean="0"/>
              <a:t>programme</a:t>
            </a:r>
            <a:r>
              <a:rPr lang="en-US" baseline="0" dirty="0" smtClean="0"/>
              <a:t> – like Angela, Ioanna and Nizar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start</a:t>
            </a:r>
            <a:r>
              <a:rPr lang="en-US" baseline="0" dirty="0" smtClean="0"/>
              <a:t> with a presentation round, so we and you do get to know each other. If you could briefly introduce yourself, tell us a little bit about your background, and about your motivation to join the MAS DFAB, then this is the first step to form a new group, a new generation.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124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the 5</a:t>
            </a:r>
            <a:r>
              <a:rPr lang="en-US" baseline="30000" dirty="0" smtClean="0"/>
              <a:t>th</a:t>
            </a:r>
            <a:r>
              <a:rPr lang="en-US" dirty="0" smtClean="0"/>
              <a:t> generation of MAS DFAB</a:t>
            </a:r>
            <a:r>
              <a:rPr lang="en-US" baseline="0" dirty="0" smtClean="0"/>
              <a:t> Students. From the start it has been a truly international </a:t>
            </a:r>
            <a:r>
              <a:rPr lang="en-US" baseline="0" dirty="0" err="1" smtClean="0"/>
              <a:t>programme</a:t>
            </a:r>
            <a:r>
              <a:rPr lang="en-US" baseline="0" dirty="0" smtClean="0"/>
              <a:t> with students from different continents and different backgrounds. Some of the MAS students have stayed on and are now PhDs, Scientific Collaborators or even teach on this year’s </a:t>
            </a:r>
            <a:r>
              <a:rPr lang="en-US" baseline="0" dirty="0" err="1" smtClean="0"/>
              <a:t>programme</a:t>
            </a:r>
            <a:r>
              <a:rPr lang="en-US" baseline="0" dirty="0" smtClean="0"/>
              <a:t> – like Angela, Ioanna and Nizar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start</a:t>
            </a:r>
            <a:r>
              <a:rPr lang="en-US" baseline="0" dirty="0" smtClean="0"/>
              <a:t> with a presentation round, so we and you do get to know each other. If you could briefly introduce yourself, tell us a little bit about your background, and about your motivation to join the MAS DFAB, then this is the first step to form a new group, a new generation.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92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011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968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78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47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45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74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8CF7E-14DA-4113-9F7D-E7282349A6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844824"/>
            <a:ext cx="3384377" cy="19653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5257226"/>
            <a:ext cx="3096325" cy="501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844824"/>
            <a:ext cx="3744416" cy="17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31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629" y="6371999"/>
            <a:ext cx="876961" cy="142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357600"/>
            <a:ext cx="786384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30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ctur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343025" y="1125538"/>
            <a:ext cx="9793288" cy="767430"/>
          </a:xfrm>
          <a:prstGeom prst="rect">
            <a:avLst/>
          </a:prstGeom>
        </p:spPr>
        <p:txBody>
          <a:bodyPr anchor="t" anchorCtr="0"/>
          <a:lstStyle>
            <a:lvl1pPr>
              <a:defRPr sz="60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Title of lecture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43026" y="3645024"/>
            <a:ext cx="9793288" cy="15003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800" b="0" baseline="0"/>
            </a:lvl1pPr>
          </a:lstStyle>
          <a:p>
            <a:pPr lvl="0"/>
            <a:r>
              <a:rPr lang="en-GB" dirty="0" smtClean="0"/>
              <a:t>Name of lecturer</a:t>
            </a:r>
          </a:p>
          <a:p>
            <a:pPr lvl="0"/>
            <a:r>
              <a:rPr lang="en-GB" dirty="0" smtClean="0"/>
              <a:t>Place, date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43024" y="2852936"/>
            <a:ext cx="979328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GB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23413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343024" y="1125538"/>
            <a:ext cx="9793289" cy="791294"/>
          </a:xfrm>
          <a:prstGeom prst="rect">
            <a:avLst/>
          </a:prstGeom>
        </p:spPr>
        <p:txBody>
          <a:bodyPr anchor="t" anchorCtr="0"/>
          <a:lstStyle>
            <a:lvl1pPr>
              <a:defRPr sz="60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Project 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43025" y="3213100"/>
            <a:ext cx="9793288" cy="15120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1800" b="0" baseline="0"/>
            </a:lvl1pPr>
          </a:lstStyle>
          <a:p>
            <a:pPr lvl="0"/>
            <a:r>
              <a:rPr lang="en-GB" dirty="0" smtClean="0"/>
              <a:t>Credits</a:t>
            </a:r>
          </a:p>
          <a:p>
            <a:pPr lvl="0"/>
            <a:endParaRPr lang="en-GB" dirty="0" smtClean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43024" y="2042974"/>
            <a:ext cx="9793289" cy="44649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1800" baseline="0"/>
            </a:lvl1pPr>
          </a:lstStyle>
          <a:p>
            <a:pPr lvl="0"/>
            <a:r>
              <a:rPr lang="en-GB" dirty="0" smtClean="0"/>
              <a:t>Research Project, 20xx–20yy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43025" y="2568009"/>
            <a:ext cx="9793288" cy="44649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 smtClean="0"/>
              <a:t>Gramazio</a:t>
            </a:r>
            <a:r>
              <a:rPr lang="en-GB" dirty="0" smtClean="0"/>
              <a:t> Kohler Research, Architecture and Digital Fabrication, ETH Zurich</a:t>
            </a:r>
          </a:p>
        </p:txBody>
      </p:sp>
    </p:spTree>
    <p:extLst>
      <p:ext uri="{BB962C8B-B14F-4D97-AF65-F5344CB8AC3E}">
        <p14:creationId xmlns:p14="http://schemas.microsoft.com/office/powerpoint/2010/main" val="288151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63087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3E49-0F17-4CE4-AEB1-409596865B67}" type="datetimeFigureOut">
              <a:rPr lang="en-GB" smtClean="0"/>
              <a:pPr/>
              <a:t>07/04/2021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0CF5-E85C-4420-B902-4D72C0B163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021388"/>
            <a:ext cx="12192000" cy="287337"/>
          </a:xfrm>
          <a:solidFill>
            <a:schemeClr val="tx1">
              <a:alpha val="66000"/>
            </a:schemeClr>
          </a:solidFill>
        </p:spPr>
        <p:txBody>
          <a:bodyPr rIns="22680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357600"/>
            <a:ext cx="786384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52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3E49-0F17-4CE4-AEB1-409596865B67}" type="datetimeFigureOut">
              <a:rPr lang="en-GB" smtClean="0"/>
              <a:pPr/>
              <a:t>07/04/2021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0CF5-E85C-4420-B902-4D72C0B163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1343025" y="2060575"/>
            <a:ext cx="9793288" cy="396081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357600"/>
            <a:ext cx="786384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4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3E49-0F17-4CE4-AEB1-409596865B67}" type="datetimeFigureOut">
              <a:rPr lang="en-GB" smtClean="0"/>
              <a:pPr/>
              <a:t>07/04/2021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0CF5-E85C-4420-B902-4D72C0B163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125538"/>
            <a:ext cx="9793288" cy="424767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000"/>
            </a:lvl1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“Quote” (Author)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357600"/>
            <a:ext cx="786384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3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343024" y="1125538"/>
            <a:ext cx="9793289" cy="2692928"/>
          </a:xfrm>
          <a:prstGeom prst="rect">
            <a:avLst/>
          </a:prstGeom>
        </p:spPr>
        <p:txBody>
          <a:bodyPr anchor="t" anchorCtr="0"/>
          <a:lstStyle>
            <a:lvl1pPr>
              <a:defRPr sz="60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Insert subtitle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357600"/>
            <a:ext cx="786384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3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63087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3E49-0F17-4CE4-AEB1-409596865B67}" type="datetimeFigureOut">
              <a:rPr lang="en-GB" smtClean="0"/>
              <a:pPr/>
              <a:t>07/04/2021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0CF5-E85C-4420-B902-4D72C0B163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975" y="1125538"/>
            <a:ext cx="1499010" cy="587441"/>
          </a:xfrm>
          <a:solidFill>
            <a:schemeClr val="bg1">
              <a:alpha val="66000"/>
            </a:schemeClr>
          </a:solidFill>
        </p:spPr>
        <p:txBody>
          <a:bodyPr wrap="none" lIns="216000" tIns="108000" rIns="216000" bIns="10800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357600"/>
            <a:ext cx="786384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6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595"/>
            <a:ext cx="12192000" cy="63087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3E49-0F17-4CE4-AEB1-409596865B67}" type="datetimeFigureOut">
              <a:rPr lang="en-GB" smtClean="0"/>
              <a:pPr/>
              <a:t>07/04/2021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00CF5-E85C-4420-B902-4D72C0B163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975" y="1125538"/>
            <a:ext cx="1499010" cy="587441"/>
          </a:xfrm>
          <a:solidFill>
            <a:schemeClr val="bg1">
              <a:alpha val="66000"/>
            </a:schemeClr>
          </a:solidFill>
        </p:spPr>
        <p:txBody>
          <a:bodyPr wrap="none" lIns="216000" tIns="108000" rIns="216000" bIns="10800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GB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021388"/>
            <a:ext cx="12192000" cy="287337"/>
          </a:xfrm>
          <a:solidFill>
            <a:schemeClr val="tx1">
              <a:alpha val="66000"/>
            </a:schemeClr>
          </a:solidFill>
        </p:spPr>
        <p:txBody>
          <a:bodyPr rIns="22680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0" y="6359080"/>
            <a:ext cx="786384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343025" y="274638"/>
            <a:ext cx="9793288" cy="12827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43026" y="2060576"/>
            <a:ext cx="9793288" cy="4032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 smtClean="0"/>
              <a:t>Textmasterformat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2304" y="6356350"/>
            <a:ext cx="2016224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8323E49-0F17-4CE4-AEB1-409596865B67}" type="datetimeFigureOut">
              <a:rPr lang="en-GB" smtClean="0"/>
              <a:pPr/>
              <a:t>07/04/2021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47528" y="6356350"/>
            <a:ext cx="67687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343025" y="6356350"/>
            <a:ext cx="432495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BE00CF5-E85C-4420-B902-4D72C0B163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372000"/>
            <a:ext cx="632969" cy="367564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629" y="6371999"/>
            <a:ext cx="876961" cy="142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357600"/>
            <a:ext cx="786384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5" r:id="rId3"/>
    <p:sldLayoutId id="2147483671" r:id="rId4"/>
    <p:sldLayoutId id="2147483672" r:id="rId5"/>
    <p:sldLayoutId id="2147483673" r:id="rId6"/>
    <p:sldLayoutId id="2147483664" r:id="rId7"/>
    <p:sldLayoutId id="2147483674" r:id="rId8"/>
    <p:sldLayoutId id="2147483675" r:id="rId9"/>
    <p:sldLayoutId id="2147483670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27" y="310024"/>
            <a:ext cx="1486804" cy="2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0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90" y="3340410"/>
            <a:ext cx="3467844" cy="2601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620688"/>
            <a:ext cx="3467844" cy="2601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90" y="621174"/>
            <a:ext cx="3467844" cy="26007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340410"/>
            <a:ext cx="3467844" cy="2601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8" y="620688"/>
            <a:ext cx="3895316" cy="26003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8" y="3340410"/>
            <a:ext cx="3887710" cy="259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3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10975" y="1125538"/>
            <a:ext cx="5041647" cy="587441"/>
          </a:xfrm>
        </p:spPr>
        <p:txBody>
          <a:bodyPr/>
          <a:lstStyle/>
          <a:p>
            <a:r>
              <a:rPr lang="en-GB" dirty="0"/>
              <a:t>Qui </a:t>
            </a:r>
            <a:r>
              <a:rPr lang="en-GB" dirty="0" err="1"/>
              <a:t>facilisi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veniam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404813"/>
            <a:ext cx="11137900" cy="72072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Mesh Mould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3" b="112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70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6" y="547781"/>
            <a:ext cx="3892988" cy="2599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548680"/>
            <a:ext cx="3891793" cy="2598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1" y="3268070"/>
            <a:ext cx="3885373" cy="259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58" y="3268070"/>
            <a:ext cx="3890743" cy="2597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15" y="547781"/>
            <a:ext cx="3547639" cy="53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3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5" y="547781"/>
            <a:ext cx="3567755" cy="534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620" y="3293354"/>
            <a:ext cx="3905074" cy="2606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18" y="3285733"/>
            <a:ext cx="3904820" cy="2606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18" y="547781"/>
            <a:ext cx="3904820" cy="2606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96" y="547781"/>
            <a:ext cx="3904820" cy="2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343472" y="-315416"/>
            <a:ext cx="9793288" cy="1282700"/>
          </a:xfrm>
        </p:spPr>
        <p:txBody>
          <a:bodyPr/>
          <a:lstStyle/>
          <a:p>
            <a:r>
              <a:rPr lang="en-US" dirty="0" smtClean="0"/>
              <a:t>The MAS Year 2018-2019 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567608" y="1556792"/>
            <a:ext cx="9793288" cy="3960813"/>
          </a:xfrm>
        </p:spPr>
        <p:txBody>
          <a:bodyPr/>
          <a:lstStyle/>
          <a:p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Trimester 1	September 16. – </a:t>
            </a:r>
            <a:r>
              <a:rPr lang="de-CH" dirty="0" err="1" smtClean="0">
                <a:solidFill>
                  <a:schemeClr val="bg1">
                    <a:lumMod val="85000"/>
                  </a:schemeClr>
                </a:solidFill>
              </a:rPr>
              <a:t>December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 20. </a:t>
            </a:r>
          </a:p>
          <a:p>
            <a:r>
              <a:rPr lang="de-CH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Digital </a:t>
            </a:r>
            <a:r>
              <a:rPr lang="de-CH" b="1" dirty="0" err="1" smtClean="0">
                <a:solidFill>
                  <a:schemeClr val="bg1">
                    <a:lumMod val="85000"/>
                  </a:schemeClr>
                </a:solidFill>
              </a:rPr>
              <a:t>Foundations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de-CH" dirty="0"/>
              <a:t>	</a:t>
            </a:r>
            <a:r>
              <a:rPr lang="de-CH" dirty="0" smtClean="0"/>
              <a:t>	</a:t>
            </a:r>
          </a:p>
          <a:p>
            <a:r>
              <a:rPr lang="de-CH" dirty="0" smtClean="0"/>
              <a:t>Trimester 2 	</a:t>
            </a:r>
            <a:r>
              <a:rPr lang="de-CH" dirty="0" err="1" smtClean="0"/>
              <a:t>January</a:t>
            </a:r>
            <a:r>
              <a:rPr lang="de-CH" dirty="0" smtClean="0"/>
              <a:t> 06. – June 05. </a:t>
            </a:r>
          </a:p>
          <a:p>
            <a:r>
              <a:rPr lang="de-CH" dirty="0"/>
              <a:t>	</a:t>
            </a:r>
            <a:r>
              <a:rPr lang="de-CH" dirty="0" smtClean="0"/>
              <a:t>	</a:t>
            </a:r>
            <a:r>
              <a:rPr lang="de-CH" b="1" dirty="0" smtClean="0"/>
              <a:t>Design </a:t>
            </a:r>
            <a:r>
              <a:rPr lang="de-CH" b="1" dirty="0" err="1" smtClean="0"/>
              <a:t>and</a:t>
            </a:r>
            <a:r>
              <a:rPr lang="de-CH" b="1" dirty="0" smtClean="0"/>
              <a:t> </a:t>
            </a:r>
            <a:r>
              <a:rPr lang="de-CH" b="1" dirty="0" err="1" smtClean="0"/>
              <a:t>Fabrication</a:t>
            </a:r>
            <a:r>
              <a:rPr lang="de-CH" b="1" dirty="0" smtClean="0"/>
              <a:t> Project 1 - GKR</a:t>
            </a:r>
          </a:p>
          <a:p>
            <a:r>
              <a:rPr lang="de-CH" b="1" dirty="0"/>
              <a:t>	</a:t>
            </a:r>
            <a:r>
              <a:rPr lang="de-CH" b="1" dirty="0" smtClean="0"/>
              <a:t>	Design </a:t>
            </a:r>
            <a:r>
              <a:rPr lang="de-CH" b="1" dirty="0" err="1" smtClean="0"/>
              <a:t>and</a:t>
            </a:r>
            <a:r>
              <a:rPr lang="de-CH" b="1" dirty="0" smtClean="0"/>
              <a:t> </a:t>
            </a:r>
            <a:r>
              <a:rPr lang="de-CH" b="1" dirty="0" err="1" smtClean="0"/>
              <a:t>Fabrication</a:t>
            </a:r>
            <a:r>
              <a:rPr lang="de-CH" b="1" dirty="0" smtClean="0"/>
              <a:t> Project 2 - DBT</a:t>
            </a:r>
          </a:p>
          <a:p>
            <a:endParaRPr lang="de-CH" dirty="0"/>
          </a:p>
          <a:p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Trimester 3 	</a:t>
            </a:r>
            <a:r>
              <a:rPr lang="de-CH" dirty="0">
                <a:solidFill>
                  <a:schemeClr val="bg1">
                    <a:lumMod val="85000"/>
                  </a:schemeClr>
                </a:solidFill>
              </a:rPr>
              <a:t>June 15. 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de-CH" dirty="0">
                <a:solidFill>
                  <a:schemeClr val="bg1">
                    <a:lumMod val="85000"/>
                  </a:schemeClr>
                </a:solidFill>
              </a:rPr>
              <a:t>September 25. 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  <a:p>
            <a:r>
              <a:rPr lang="de-CH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Research -  Master Thesis </a:t>
            </a:r>
            <a:r>
              <a:rPr lang="de-CH" dirty="0"/>
              <a:t>	</a:t>
            </a:r>
            <a:endParaRPr lang="de-CH" sz="800" dirty="0" smtClean="0"/>
          </a:p>
          <a:p>
            <a:r>
              <a:rPr lang="de-CH" sz="1400" dirty="0" smtClean="0"/>
              <a:t>				</a:t>
            </a:r>
            <a:r>
              <a:rPr lang="de-CH" dirty="0" smtClean="0"/>
              <a:t>	</a:t>
            </a:r>
            <a:endParaRPr lang="en-GB" dirty="0" smtClean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/>
              <a:t>	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1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 ETH DFAB: The Design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Fabrication</a:t>
            </a:r>
            <a:r>
              <a:rPr lang="de-CH" dirty="0" smtClean="0"/>
              <a:t>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en-GB" dirty="0"/>
              <a:t>The second </a:t>
            </a:r>
            <a:r>
              <a:rPr lang="en-GB" dirty="0" smtClean="0"/>
              <a:t>trimester </a:t>
            </a:r>
            <a:r>
              <a:rPr lang="en-GB" dirty="0"/>
              <a:t>of the MAS programme is split into </a:t>
            </a:r>
            <a:r>
              <a:rPr lang="en-GB" b="1" dirty="0"/>
              <a:t>two consecutive </a:t>
            </a:r>
            <a:r>
              <a:rPr lang="en-GB" b="1" dirty="0" smtClean="0"/>
              <a:t>full-scale design </a:t>
            </a:r>
            <a:r>
              <a:rPr lang="en-GB" b="1" dirty="0"/>
              <a:t>and fabrication projects</a:t>
            </a:r>
            <a:r>
              <a:rPr lang="en-GB" dirty="0"/>
              <a:t>. </a:t>
            </a:r>
            <a:r>
              <a:rPr lang="en-GB" dirty="0" smtClean="0"/>
              <a:t>The students </a:t>
            </a:r>
            <a:r>
              <a:rPr lang="en-GB" dirty="0"/>
              <a:t>work collaboratively on all aspects from </a:t>
            </a:r>
            <a:r>
              <a:rPr lang="en-GB" dirty="0" smtClean="0"/>
              <a:t>computational design </a:t>
            </a:r>
            <a:r>
              <a:rPr lang="en-GB" dirty="0"/>
              <a:t>to the digital </a:t>
            </a:r>
            <a:r>
              <a:rPr lang="en-GB" dirty="0" smtClean="0"/>
              <a:t>and robotic </a:t>
            </a:r>
            <a:r>
              <a:rPr lang="en-GB" dirty="0"/>
              <a:t>fabrication of their </a:t>
            </a:r>
            <a:r>
              <a:rPr lang="en-GB" b="1" dirty="0"/>
              <a:t>1-1 scale </a:t>
            </a:r>
            <a:r>
              <a:rPr lang="en-GB" dirty="0"/>
              <a:t>structure. </a:t>
            </a:r>
            <a:r>
              <a:rPr lang="en-GB" dirty="0" smtClean="0"/>
              <a:t>They </a:t>
            </a:r>
            <a:r>
              <a:rPr lang="en-GB" dirty="0"/>
              <a:t>acquire </a:t>
            </a:r>
            <a:r>
              <a:rPr lang="en-GB" dirty="0" smtClean="0"/>
              <a:t>in-depth knowledge and experience </a:t>
            </a:r>
            <a:r>
              <a:rPr lang="en-GB" dirty="0"/>
              <a:t>in </a:t>
            </a:r>
            <a:r>
              <a:rPr lang="en-GB" dirty="0" smtClean="0"/>
              <a:t>the project management of digitally driven construction projects and </a:t>
            </a:r>
            <a:r>
              <a:rPr lang="en-GB" dirty="0"/>
              <a:t>develop </a:t>
            </a:r>
            <a:r>
              <a:rPr lang="en-GB" b="1" dirty="0"/>
              <a:t>integrated digital fabrication </a:t>
            </a:r>
            <a:r>
              <a:rPr lang="en-GB" b="1" dirty="0" smtClean="0"/>
              <a:t>processes</a:t>
            </a:r>
            <a:r>
              <a:rPr lang="en-GB" b="1" dirty="0"/>
              <a:t> </a:t>
            </a:r>
            <a:r>
              <a:rPr lang="en-GB" b="1" dirty="0" smtClean="0"/>
              <a:t>at the forefront of architecture</a:t>
            </a:r>
            <a:r>
              <a:rPr lang="en-GB" dirty="0" smtClean="0"/>
              <a:t>.  </a:t>
            </a:r>
            <a:endParaRPr lang="en-GB" b="1" dirty="0"/>
          </a:p>
          <a:p>
            <a:r>
              <a:rPr lang="en-GB" dirty="0"/>
              <a:t> </a:t>
            </a:r>
            <a:r>
              <a:rPr lang="en-GB" dirty="0" smtClean="0"/>
              <a:t>In the past years this has resulted in the double-storey </a:t>
            </a:r>
            <a:r>
              <a:rPr lang="en-GB" b="1" dirty="0" smtClean="0"/>
              <a:t>Robotic Timber Pavilion</a:t>
            </a:r>
            <a:r>
              <a:rPr lang="en-GB" dirty="0" smtClean="0"/>
              <a:t>, </a:t>
            </a:r>
            <a:r>
              <a:rPr lang="en-GB" b="1" dirty="0" smtClean="0"/>
              <a:t>Liquid Metal Pavilion</a:t>
            </a:r>
            <a:r>
              <a:rPr lang="en-GB" dirty="0" smtClean="0"/>
              <a:t>, the </a:t>
            </a:r>
            <a:r>
              <a:rPr lang="en-GB" b="1" dirty="0" smtClean="0"/>
              <a:t>Brick Labyrinth</a:t>
            </a:r>
            <a:r>
              <a:rPr lang="en-GB" dirty="0" smtClean="0"/>
              <a:t>, </a:t>
            </a:r>
            <a:r>
              <a:rPr lang="en-GB" b="1" dirty="0" smtClean="0"/>
              <a:t>Gradual Assemblies </a:t>
            </a:r>
            <a:r>
              <a:rPr lang="en-GB" dirty="0" smtClean="0"/>
              <a:t>for the </a:t>
            </a:r>
            <a:r>
              <a:rPr lang="en-GB" dirty="0" err="1" smtClean="0"/>
              <a:t>Istituto</a:t>
            </a:r>
            <a:r>
              <a:rPr lang="en-GB" dirty="0" smtClean="0"/>
              <a:t> </a:t>
            </a:r>
            <a:r>
              <a:rPr lang="en-GB" dirty="0" err="1" smtClean="0"/>
              <a:t>Svizzero</a:t>
            </a:r>
            <a:r>
              <a:rPr lang="en-GB" dirty="0" smtClean="0"/>
              <a:t> in Rome, </a:t>
            </a:r>
            <a:r>
              <a:rPr lang="en-GB" b="1" dirty="0" smtClean="0"/>
              <a:t>Concrete Choreography </a:t>
            </a:r>
            <a:r>
              <a:rPr lang="en-GB" dirty="0" smtClean="0"/>
              <a:t>for the Origin Festival in Rio and </a:t>
            </a:r>
            <a:r>
              <a:rPr lang="en-GB" b="1" dirty="0" smtClean="0"/>
              <a:t>Up-Sticks </a:t>
            </a:r>
            <a:r>
              <a:rPr lang="en-GB" dirty="0" smtClean="0"/>
              <a:t>for the V&amp;A museum in Dundee. </a:t>
            </a:r>
          </a:p>
          <a:p>
            <a:r>
              <a:rPr lang="en-GB" dirty="0" smtClean="0"/>
              <a:t>These projects have underlined the position of the MAS ETH DFAB as </a:t>
            </a:r>
            <a:r>
              <a:rPr lang="en-GB" b="1" dirty="0" smtClean="0"/>
              <a:t>a world-leading post-graduate Master programme in the field of digital fabrication in architecture</a:t>
            </a:r>
            <a:r>
              <a:rPr lang="en-GB" dirty="0" smtClean="0"/>
              <a:t>. Several international publications have underlined the highly innovative character of all projects.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985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Brick Labyrinth, ETH Zurich</a:t>
            </a:r>
            <a:endParaRPr lang="de-DE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1" b="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298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44" y="1988840"/>
            <a:ext cx="3806293" cy="2537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4" y="1988840"/>
            <a:ext cx="3827578" cy="2537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99" y="1988840"/>
            <a:ext cx="3839657" cy="25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404813"/>
            <a:ext cx="11137900" cy="72072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eviews as exhibitions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0"/>
          <a:stretch/>
        </p:blipFill>
        <p:spPr>
          <a:xfrm>
            <a:off x="0" y="-1179512"/>
            <a:ext cx="12192000" cy="7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Brick Labyrinth, ETH Zurich</a:t>
            </a:r>
            <a:endParaRPr lang="de-DE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9" b="154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32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7500"/>
              </a:lnSpc>
            </a:pPr>
            <a:r>
              <a:rPr lang="en-GB" dirty="0" smtClean="0"/>
              <a:t>MAS in Architecture and Digital Fabrication </a:t>
            </a:r>
            <a:br>
              <a:rPr lang="en-GB" dirty="0" smtClean="0"/>
            </a:br>
            <a:r>
              <a:rPr lang="en-GB" dirty="0" smtClean="0"/>
              <a:t>MAS ETH DFAB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25" y="4895927"/>
            <a:ext cx="1211069" cy="1963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97" y="4822755"/>
            <a:ext cx="1211949" cy="667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24" y="4901533"/>
            <a:ext cx="1881643" cy="479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45" y="4879280"/>
            <a:ext cx="954564" cy="5541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76" y="4957996"/>
            <a:ext cx="786384" cy="359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822755"/>
            <a:ext cx="576064" cy="5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Brick Labyrinth, ETH Zurich</a:t>
            </a:r>
            <a:endParaRPr lang="de-DE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1" b="11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21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Brick Labyrinth, ETH Zurich</a:t>
            </a:r>
            <a:endParaRPr lang="de-DE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3" b="112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719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>
            <a:fillRect/>
          </a:stretch>
        </p:blipFill>
        <p:spPr/>
      </p:pic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Brick Labyrinth, ETH Zurich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93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3" b="11243"/>
          <a:stretch>
            <a:fillRect/>
          </a:stretch>
        </p:blipFill>
        <p:spPr/>
      </p:pic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Brick Labyrinth, ETH Zurich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2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Brick Labyrinth, ETH Zurich</a:t>
            </a:r>
            <a:endParaRPr lang="de-DE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8" b="11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311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Brick Labyrinth, ETH Zurich</a:t>
            </a:r>
            <a:endParaRPr lang="de-DE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8" b="11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89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" b="402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V&amp;A Dundee, image from arup.com</a:t>
            </a:r>
            <a:r>
              <a:rPr lang="en-US" dirty="0"/>
              <a:t>, © Ross Fraser McLean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609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l_modules_coming_togeth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41"/>
            <a:ext cx="12192000" cy="686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0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00031D-714D-4737-ACC3-D7D86037F9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Distribution along a seam between three modules, flipping of directionality and generation of additional dowel connections</a:t>
            </a:r>
            <a:endParaRPr lang="en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6"/>
            <a:ext cx="336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11" y="79386"/>
            <a:ext cx="3360000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21" y="79386"/>
            <a:ext cx="336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61" y="3141248"/>
            <a:ext cx="336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21" y="3141248"/>
            <a:ext cx="3360000" cy="25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400" y="2591847"/>
            <a:ext cx="148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Surface domains (UV), 6 base surfaces</a:t>
            </a:r>
            <a:endParaRPr lang="de-CH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087888" y="2591847"/>
            <a:ext cx="148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Alignment problems between surfaces</a:t>
            </a:r>
            <a:endParaRPr lang="de-CH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9502999" y="2591847"/>
            <a:ext cx="1487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Flipping directionalities</a:t>
            </a:r>
            <a:endParaRPr lang="de-CH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00664" y="5653709"/>
            <a:ext cx="1823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Additional dowel connections</a:t>
            </a:r>
            <a:endParaRPr lang="de-CH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464152" y="5653709"/>
            <a:ext cx="2038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Seams between three modules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39207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abrication_of_one_modu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8000"/>
          <a:stretch>
            <a:fillRect/>
          </a:stretch>
        </p:blipFill>
        <p:spPr>
          <a:xfrm>
            <a:off x="316" y="0"/>
            <a:ext cx="12191999" cy="630932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Fabrication sequence of one module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2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1" b="11191"/>
          <a:stretch>
            <a:fillRect/>
          </a:stretch>
        </p:blipFill>
        <p:spPr/>
      </p:pic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0" y="6021388"/>
            <a:ext cx="12192000" cy="28733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Arch_Tec_Lab</a:t>
            </a:r>
            <a:r>
              <a:rPr lang="en-US" dirty="0" smtClean="0"/>
              <a:t> (HIB), home of the Institute of Technology in Architecture (ITA) and the NCCR DFAB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63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49" b="22999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Up Sticks, V&amp;A Dundee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9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81" b="18501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Up Sticks, V&amp;A Dundee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96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91" b="1119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Up Sticks, V&amp;A Dundee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63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294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Concrete Choreography, Origen Festival 2019, </a:t>
            </a:r>
            <a:r>
              <a:rPr lang="en-US" dirty="0" err="1" smtClean="0"/>
              <a:t>Riom</a:t>
            </a:r>
            <a:r>
              <a:rPr lang="en-US" dirty="0" smtClean="0"/>
              <a:t>, 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967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343472" y="-315416"/>
            <a:ext cx="9793288" cy="1282700"/>
          </a:xfrm>
        </p:spPr>
        <p:txBody>
          <a:bodyPr/>
          <a:lstStyle/>
          <a:p>
            <a:r>
              <a:rPr lang="en-US" dirty="0" smtClean="0"/>
              <a:t>The MAS Year 2018-2019 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567608" y="1556792"/>
            <a:ext cx="9793288" cy="3960813"/>
          </a:xfrm>
        </p:spPr>
        <p:txBody>
          <a:bodyPr/>
          <a:lstStyle/>
          <a:p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Trimester 1	September 16. – </a:t>
            </a:r>
            <a:r>
              <a:rPr lang="de-CH" dirty="0" err="1" smtClean="0">
                <a:solidFill>
                  <a:schemeClr val="bg1">
                    <a:lumMod val="85000"/>
                  </a:schemeClr>
                </a:solidFill>
              </a:rPr>
              <a:t>December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 20. </a:t>
            </a:r>
          </a:p>
          <a:p>
            <a:r>
              <a:rPr lang="de-CH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Digital </a:t>
            </a:r>
            <a:r>
              <a:rPr lang="de-CH" b="1" dirty="0" err="1" smtClean="0">
                <a:solidFill>
                  <a:schemeClr val="bg1">
                    <a:lumMod val="85000"/>
                  </a:schemeClr>
                </a:solidFill>
              </a:rPr>
              <a:t>Foundations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de-CH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  <a:p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Trimester 2 	</a:t>
            </a:r>
            <a:r>
              <a:rPr lang="de-CH" dirty="0" err="1" smtClean="0">
                <a:solidFill>
                  <a:schemeClr val="bg1">
                    <a:lumMod val="85000"/>
                  </a:schemeClr>
                </a:solidFill>
              </a:rPr>
              <a:t>January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 06. – June 05. </a:t>
            </a:r>
          </a:p>
          <a:p>
            <a:r>
              <a:rPr lang="de-CH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Design </a:t>
            </a:r>
            <a:r>
              <a:rPr lang="de-CH" b="1" dirty="0" err="1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CH" b="1" dirty="0" err="1" smtClean="0">
                <a:solidFill>
                  <a:schemeClr val="bg1">
                    <a:lumMod val="85000"/>
                  </a:schemeClr>
                </a:solidFill>
              </a:rPr>
              <a:t>Fabrication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 Project 1 - GKR</a:t>
            </a:r>
          </a:p>
          <a:p>
            <a:r>
              <a:rPr lang="de-CH" b="1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	Design </a:t>
            </a:r>
            <a:r>
              <a:rPr lang="de-CH" b="1" dirty="0" err="1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CH" b="1" dirty="0" err="1" smtClean="0">
                <a:solidFill>
                  <a:schemeClr val="bg1">
                    <a:lumMod val="85000"/>
                  </a:schemeClr>
                </a:solidFill>
              </a:rPr>
              <a:t>Fabrication</a:t>
            </a:r>
            <a:r>
              <a:rPr lang="de-CH" b="1" dirty="0" smtClean="0">
                <a:solidFill>
                  <a:schemeClr val="bg1">
                    <a:lumMod val="85000"/>
                  </a:schemeClr>
                </a:solidFill>
              </a:rPr>
              <a:t> Project 2 - DBT</a:t>
            </a:r>
          </a:p>
          <a:p>
            <a:endParaRPr lang="de-CH" dirty="0"/>
          </a:p>
          <a:p>
            <a:r>
              <a:rPr lang="de-CH" dirty="0" smtClean="0"/>
              <a:t>Trimester 3 	</a:t>
            </a:r>
            <a:r>
              <a:rPr lang="de-CH" dirty="0"/>
              <a:t>June 15. </a:t>
            </a:r>
            <a:r>
              <a:rPr lang="de-CH" dirty="0" smtClean="0"/>
              <a:t>– </a:t>
            </a:r>
            <a:r>
              <a:rPr lang="de-CH" dirty="0"/>
              <a:t>September 25. </a:t>
            </a:r>
            <a:r>
              <a:rPr lang="de-CH" dirty="0" smtClean="0"/>
              <a:t>	</a:t>
            </a:r>
          </a:p>
          <a:p>
            <a:r>
              <a:rPr lang="de-CH" dirty="0"/>
              <a:t>	</a:t>
            </a:r>
            <a:r>
              <a:rPr lang="de-CH" dirty="0" smtClean="0"/>
              <a:t>	</a:t>
            </a:r>
            <a:r>
              <a:rPr lang="de-CH" b="1" dirty="0" smtClean="0"/>
              <a:t>Research -  Master Thesis </a:t>
            </a:r>
            <a:r>
              <a:rPr lang="de-CH" dirty="0"/>
              <a:t>	</a:t>
            </a:r>
            <a:endParaRPr lang="de-CH" sz="800" dirty="0" smtClean="0"/>
          </a:p>
          <a:p>
            <a:r>
              <a:rPr lang="de-CH" sz="1400" dirty="0" smtClean="0"/>
              <a:t>				</a:t>
            </a:r>
            <a:r>
              <a:rPr lang="de-CH" dirty="0" smtClean="0"/>
              <a:t>	</a:t>
            </a:r>
            <a:endParaRPr lang="en-GB" dirty="0" smtClean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/>
              <a:t>	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5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71464" y="-315416"/>
            <a:ext cx="9793288" cy="1282700"/>
          </a:xfrm>
        </p:spPr>
        <p:txBody>
          <a:bodyPr/>
          <a:lstStyle/>
          <a:p>
            <a:r>
              <a:rPr lang="en-US" dirty="0" smtClean="0"/>
              <a:t>Generation Five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567608" y="1196752"/>
            <a:ext cx="9361040" cy="5112568"/>
          </a:xfrm>
        </p:spPr>
        <p:txBody>
          <a:bodyPr/>
          <a:lstStyle/>
          <a:p>
            <a:pPr marL="1800" lvl="1" indent="0">
              <a:buNone/>
            </a:pPr>
            <a:r>
              <a:rPr lang="de-CH" sz="1200" dirty="0" smtClean="0"/>
              <a:t>2019-20 </a:t>
            </a:r>
            <a:r>
              <a:rPr lang="de-CH" sz="1200" dirty="0"/>
              <a:t>Students: 	</a:t>
            </a:r>
            <a:r>
              <a:rPr lang="de-CH" sz="1200" dirty="0" smtClean="0"/>
              <a:t>Maria </a:t>
            </a:r>
            <a:r>
              <a:rPr lang="de-CH" sz="1200" dirty="0"/>
              <a:t>Pia </a:t>
            </a:r>
            <a:r>
              <a:rPr lang="de-CH" sz="1200" dirty="0" smtClean="0"/>
              <a:t>Assaf, </a:t>
            </a:r>
            <a:r>
              <a:rPr lang="de-CH" sz="1200" b="1" dirty="0" smtClean="0"/>
              <a:t>Jomana Baddad</a:t>
            </a:r>
            <a:r>
              <a:rPr lang="de-CH" sz="1200" dirty="0" smtClean="0"/>
              <a:t>, </a:t>
            </a:r>
            <a:r>
              <a:rPr lang="de-CH" sz="1200" dirty="0"/>
              <a:t>Frédéric Brisson, YuHung Chiu, </a:t>
            </a:r>
            <a:r>
              <a:rPr lang="de-CH" sz="1200" b="1" dirty="0" smtClean="0"/>
              <a:t>Rémy Clemente</a:t>
            </a:r>
            <a:r>
              <a:rPr lang="de-CH" sz="1200" dirty="0" smtClean="0"/>
              <a:t>, </a:t>
            </a:r>
            <a:r>
              <a:rPr lang="de-CH" sz="1200" dirty="0"/>
              <a:t>Ioulios </a:t>
            </a:r>
            <a:r>
              <a:rPr lang="de-CH" sz="1200" dirty="0" smtClean="0"/>
              <a:t>Georgiou, Mahiro 		Goto</a:t>
            </a:r>
            <a:r>
              <a:rPr lang="de-CH" sz="1200" dirty="0"/>
              <a:t>, </a:t>
            </a:r>
            <a:r>
              <a:rPr lang="de-CH" sz="1200" b="1" i="1" dirty="0"/>
              <a:t>Anton Johansson</a:t>
            </a:r>
            <a:r>
              <a:rPr lang="de-CH" sz="1200" dirty="0"/>
              <a:t>, </a:t>
            </a:r>
            <a:r>
              <a:rPr lang="de-CH" sz="1200" i="1" dirty="0"/>
              <a:t>László Mangliár</a:t>
            </a:r>
            <a:r>
              <a:rPr lang="de-CH" sz="1200" dirty="0" smtClean="0"/>
              <a:t>, </a:t>
            </a:r>
            <a:r>
              <a:rPr lang="de-CH" sz="1200" b="1" dirty="0"/>
              <a:t>Edurne Morales</a:t>
            </a:r>
            <a:r>
              <a:rPr lang="de-CH" sz="1200" dirty="0"/>
              <a:t>, </a:t>
            </a:r>
            <a:r>
              <a:rPr lang="de-CH" sz="1200" dirty="0" smtClean="0"/>
              <a:t>Fatemeh Salehi, </a:t>
            </a:r>
            <a:r>
              <a:rPr lang="de-CH" sz="1200" dirty="0"/>
              <a:t>Emmanuelle </a:t>
            </a:r>
            <a:r>
              <a:rPr lang="de-CH" sz="1200" dirty="0" smtClean="0"/>
              <a:t>Sallin, </a:t>
            </a:r>
            <a:r>
              <a:rPr lang="de-CH" sz="1200" dirty="0"/>
              <a:t>Indra </a:t>
            </a:r>
            <a:r>
              <a:rPr lang="de-CH" sz="1200" dirty="0" smtClean="0"/>
              <a:t>			Santosa</a:t>
            </a:r>
            <a:r>
              <a:rPr lang="de-CH" sz="1200" dirty="0"/>
              <a:t>, </a:t>
            </a:r>
            <a:r>
              <a:rPr lang="de-CH" sz="1200" b="1" dirty="0" smtClean="0"/>
              <a:t>Eliott </a:t>
            </a:r>
            <a:r>
              <a:rPr lang="de-CH" sz="1200" b="1" dirty="0"/>
              <a:t>Sounigo</a:t>
            </a:r>
            <a:r>
              <a:rPr lang="de-CH" sz="1200" dirty="0"/>
              <a:t>, </a:t>
            </a:r>
            <a:r>
              <a:rPr lang="de-CH" sz="1200" dirty="0" smtClean="0"/>
              <a:t>Dinorah </a:t>
            </a:r>
            <a:r>
              <a:rPr lang="de-CH" sz="1200" dirty="0"/>
              <a:t>Martinez </a:t>
            </a:r>
            <a:r>
              <a:rPr lang="de-CH" sz="1200" dirty="0" smtClean="0"/>
              <a:t>Schulte, Chanon </a:t>
            </a:r>
            <a:r>
              <a:rPr lang="de-CH" sz="1200" dirty="0"/>
              <a:t>Techathuvanun, </a:t>
            </a:r>
            <a:r>
              <a:rPr lang="de-CH" sz="1200" b="1" dirty="0"/>
              <a:t>Ping </a:t>
            </a:r>
            <a:r>
              <a:rPr lang="de-CH" sz="1200" b="1" dirty="0" err="1"/>
              <a:t>Hsun</a:t>
            </a:r>
            <a:r>
              <a:rPr lang="de-CH" sz="1200" b="1" dirty="0"/>
              <a:t> </a:t>
            </a:r>
            <a:r>
              <a:rPr lang="de-CH" sz="1200" b="1" dirty="0" smtClean="0"/>
              <a:t>Tsai </a:t>
            </a:r>
          </a:p>
          <a:p>
            <a:pPr marL="1800" lvl="1" indent="0">
              <a:buNone/>
            </a:pPr>
            <a:r>
              <a:rPr lang="de-CH" sz="1200" dirty="0" smtClean="0"/>
              <a:t>2018-19 Students</a:t>
            </a:r>
            <a:r>
              <a:rPr lang="de-CH" sz="1200" dirty="0"/>
              <a:t>: 	</a:t>
            </a:r>
            <a:r>
              <a:rPr lang="de-CH" sz="1200" dirty="0" smtClean="0"/>
              <a:t>Yuta </a:t>
            </a:r>
            <a:r>
              <a:rPr lang="de-CH" sz="1200" dirty="0"/>
              <a:t>A</a:t>
            </a:r>
            <a:r>
              <a:rPr lang="de-CH" sz="1200" dirty="0" smtClean="0"/>
              <a:t>kizuki, </a:t>
            </a:r>
            <a:r>
              <a:rPr lang="de-CH" sz="1200" dirty="0"/>
              <a:t>J</a:t>
            </a:r>
            <a:r>
              <a:rPr lang="de-CH" sz="1200" dirty="0" smtClean="0"/>
              <a:t>esus Barney, </a:t>
            </a:r>
            <a:r>
              <a:rPr lang="de-CH" sz="1200" dirty="0"/>
              <a:t>Y</a:t>
            </a:r>
            <a:r>
              <a:rPr lang="de-CH" sz="1200" dirty="0" smtClean="0"/>
              <a:t>ing </a:t>
            </a:r>
            <a:r>
              <a:rPr lang="de-CH" sz="1200" dirty="0"/>
              <a:t>S</a:t>
            </a:r>
            <a:r>
              <a:rPr lang="de-CH" sz="1200" dirty="0" smtClean="0"/>
              <a:t>hiuan </a:t>
            </a:r>
            <a:r>
              <a:rPr lang="de-CH" sz="1200" dirty="0"/>
              <a:t>C</a:t>
            </a:r>
            <a:r>
              <a:rPr lang="de-CH" sz="1200" dirty="0" smtClean="0"/>
              <a:t>hen, </a:t>
            </a:r>
            <a:r>
              <a:rPr lang="de-CH" sz="1200" b="1" dirty="0"/>
              <a:t>C</a:t>
            </a:r>
            <a:r>
              <a:rPr lang="de-CH" sz="1200" b="1" dirty="0" smtClean="0"/>
              <a:t>haoyu </a:t>
            </a:r>
            <a:r>
              <a:rPr lang="de-CH" sz="1200" b="1" dirty="0"/>
              <a:t>D</a:t>
            </a:r>
            <a:r>
              <a:rPr lang="de-CH" sz="1200" b="1" dirty="0" smtClean="0"/>
              <a:t>u</a:t>
            </a:r>
            <a:r>
              <a:rPr lang="de-CH" sz="1200" dirty="0" smtClean="0"/>
              <a:t>, </a:t>
            </a:r>
            <a:r>
              <a:rPr lang="de-CH" sz="1200" dirty="0"/>
              <a:t>N</a:t>
            </a:r>
            <a:r>
              <a:rPr lang="de-CH" sz="1200" dirty="0" smtClean="0"/>
              <a:t>ik </a:t>
            </a:r>
            <a:r>
              <a:rPr lang="de-CH" sz="1200" dirty="0"/>
              <a:t>E</a:t>
            </a:r>
            <a:r>
              <a:rPr lang="de-CH" sz="1200" dirty="0" smtClean="0"/>
              <a:t>ftekhar, </a:t>
            </a:r>
            <a:r>
              <a:rPr lang="de-CH" sz="1200" b="1" i="1" dirty="0" smtClean="0"/>
              <a:t>Nicolas </a:t>
            </a:r>
            <a:r>
              <a:rPr lang="de-CH" sz="1200" b="1" i="1" dirty="0"/>
              <a:t>F</a:t>
            </a:r>
            <a:r>
              <a:rPr lang="de-CH" sz="1200" b="1" i="1" dirty="0" smtClean="0"/>
              <a:t>eihl</a:t>
            </a:r>
            <a:r>
              <a:rPr lang="de-CH" sz="1200" i="1" dirty="0" smtClean="0"/>
              <a:t>, </a:t>
            </a:r>
            <a:r>
              <a:rPr lang="de-CH" sz="1200" dirty="0"/>
              <a:t>R</a:t>
            </a:r>
            <a:r>
              <a:rPr lang="de-CH" sz="1200" dirty="0" smtClean="0"/>
              <a:t>ahul </a:t>
            </a:r>
            <a:r>
              <a:rPr lang="de-CH" sz="1200" dirty="0"/>
              <a:t>G</a:t>
            </a:r>
            <a:r>
              <a:rPr lang="de-CH" sz="1200" dirty="0" smtClean="0"/>
              <a:t>irish, Noor 		Khader, </a:t>
            </a:r>
            <a:r>
              <a:rPr lang="de-CH" sz="1200" dirty="0"/>
              <a:t>S</a:t>
            </a:r>
            <a:r>
              <a:rPr lang="de-CH" sz="1200" dirty="0" smtClean="0"/>
              <a:t>ofia </a:t>
            </a:r>
            <a:r>
              <a:rPr lang="de-CH" sz="1200" dirty="0"/>
              <a:t>M</a:t>
            </a:r>
            <a:r>
              <a:rPr lang="de-CH" sz="1200" dirty="0" smtClean="0"/>
              <a:t>ichopoulou, Aya </a:t>
            </a:r>
            <a:r>
              <a:rPr lang="de-CH" sz="1200" dirty="0"/>
              <a:t>S</a:t>
            </a:r>
            <a:r>
              <a:rPr lang="de-CH" sz="1200" dirty="0" smtClean="0"/>
              <a:t>haker, </a:t>
            </a:r>
            <a:r>
              <a:rPr lang="de-CH" sz="1200" b="1" i="1" dirty="0"/>
              <a:t>E</a:t>
            </a:r>
            <a:r>
              <a:rPr lang="de-CH" sz="1200" b="1" i="1" dirty="0" smtClean="0"/>
              <a:t>leni </a:t>
            </a:r>
            <a:r>
              <a:rPr lang="de-CH" sz="1200" b="1" i="1" dirty="0"/>
              <a:t>S</a:t>
            </a:r>
            <a:r>
              <a:rPr lang="de-CH" sz="1200" b="1" i="1" dirty="0" smtClean="0"/>
              <a:t>kevaki</a:t>
            </a:r>
            <a:r>
              <a:rPr lang="de-CH" sz="1200" i="1" dirty="0" smtClean="0"/>
              <a:t>, </a:t>
            </a:r>
            <a:r>
              <a:rPr lang="de-CH" sz="1200" dirty="0" smtClean="0"/>
              <a:t>Yoana </a:t>
            </a:r>
            <a:r>
              <a:rPr lang="de-CH" sz="1200" dirty="0"/>
              <a:t>T</a:t>
            </a:r>
            <a:r>
              <a:rPr lang="de-CH" sz="1200" dirty="0" smtClean="0"/>
              <a:t>aseva, </a:t>
            </a:r>
            <a:r>
              <a:rPr lang="de-CH" sz="1200" b="1" dirty="0" smtClean="0"/>
              <a:t>Keerthana </a:t>
            </a:r>
            <a:r>
              <a:rPr lang="de-CH" sz="1200" b="1" dirty="0"/>
              <a:t>U</a:t>
            </a:r>
            <a:r>
              <a:rPr lang="de-CH" sz="1200" b="1" dirty="0" smtClean="0"/>
              <a:t>daykumar</a:t>
            </a:r>
            <a:r>
              <a:rPr lang="de-CH" sz="1200" dirty="0" smtClean="0"/>
              <a:t>, Jonas van 			den Bulcke, </a:t>
            </a:r>
            <a:r>
              <a:rPr lang="de-CH" sz="1200" b="1" dirty="0"/>
              <a:t>W</a:t>
            </a:r>
            <a:r>
              <a:rPr lang="de-CH" sz="1200" b="1" dirty="0" smtClean="0"/>
              <a:t>enqian Yang</a:t>
            </a:r>
          </a:p>
          <a:p>
            <a:pPr marL="1800" lvl="1" indent="0">
              <a:buNone/>
            </a:pPr>
            <a:r>
              <a:rPr lang="de-CH" sz="1200" dirty="0" smtClean="0"/>
              <a:t>2017-18 </a:t>
            </a:r>
            <a:r>
              <a:rPr lang="de-CH" sz="1200" dirty="0" err="1" smtClean="0"/>
              <a:t>Students</a:t>
            </a:r>
            <a:r>
              <a:rPr lang="de-CH" sz="1200" dirty="0"/>
              <a:t>: 	</a:t>
            </a:r>
            <a:r>
              <a:rPr lang="de-CH" sz="1200" dirty="0" smtClean="0"/>
              <a:t>Sahar </a:t>
            </a:r>
            <a:r>
              <a:rPr lang="de-CH" sz="1200" dirty="0"/>
              <a:t>Barzani, Fernando Cena, </a:t>
            </a:r>
            <a:r>
              <a:rPr lang="de-CH" sz="1200" b="1" dirty="0"/>
              <a:t>Georgia Chousou, </a:t>
            </a:r>
            <a:r>
              <a:rPr lang="de-CH" sz="1200" dirty="0"/>
              <a:t>Alexander Enz, Moonyoung Jeong, Frank Lin, 			</a:t>
            </a:r>
            <a:r>
              <a:rPr lang="de-CH" sz="1200" b="1" dirty="0"/>
              <a:t>Matteo Lomaglio, </a:t>
            </a:r>
            <a:r>
              <a:rPr lang="de-CH" sz="1200" b="1" i="1" dirty="0"/>
              <a:t>Ioanna </a:t>
            </a:r>
            <a:r>
              <a:rPr lang="de-CH" sz="1200" b="1" i="1" dirty="0" err="1"/>
              <a:t>Mitroupolou</a:t>
            </a:r>
            <a:r>
              <a:rPr lang="de-CH" sz="1200" b="1" i="1" dirty="0"/>
              <a:t>, </a:t>
            </a:r>
            <a:r>
              <a:rPr lang="de-CH" sz="1200" dirty="0"/>
              <a:t>Haruna Okawa, </a:t>
            </a:r>
            <a:r>
              <a:rPr lang="de-CH" sz="1200" b="1" dirty="0"/>
              <a:t>Rafael Pastrana, </a:t>
            </a:r>
            <a:r>
              <a:rPr lang="de-CH" sz="1200" dirty="0"/>
              <a:t>Francisco Regalado, Jetana 			Ruangjun, Jun Su, </a:t>
            </a:r>
            <a:r>
              <a:rPr lang="de-CH" sz="1200" b="1" i="1" dirty="0"/>
              <a:t>Nizar Taha, </a:t>
            </a:r>
            <a:r>
              <a:rPr lang="de-CH" sz="1200" dirty="0"/>
              <a:t>Yao Wang, </a:t>
            </a:r>
            <a:r>
              <a:rPr lang="de-CH" sz="1200" b="1" i="1" dirty="0"/>
              <a:t>Angela Yoo, </a:t>
            </a:r>
            <a:r>
              <a:rPr lang="de-CH" sz="1200" dirty="0"/>
              <a:t>Wu-</a:t>
            </a:r>
            <a:r>
              <a:rPr lang="de-CH" sz="1200" dirty="0" err="1"/>
              <a:t>Ru</a:t>
            </a:r>
            <a:r>
              <a:rPr lang="de-CH" sz="1200" dirty="0"/>
              <a:t> </a:t>
            </a:r>
            <a:r>
              <a:rPr lang="de-CH" sz="1200" dirty="0" err="1" smtClean="0"/>
              <a:t>Zong</a:t>
            </a:r>
            <a:endParaRPr lang="de-CH" sz="1200" dirty="0" smtClean="0"/>
          </a:p>
          <a:p>
            <a:pPr marL="1800" lvl="1" indent="0">
              <a:buNone/>
            </a:pPr>
            <a:r>
              <a:rPr lang="de-CH" sz="1200" dirty="0" smtClean="0"/>
              <a:t>2016-17 </a:t>
            </a:r>
            <a:r>
              <a:rPr lang="de-CH" sz="1200" dirty="0" err="1" smtClean="0"/>
              <a:t>Students</a:t>
            </a:r>
            <a:r>
              <a:rPr lang="de-CH" sz="1200" dirty="0" smtClean="0"/>
              <a:t>:	</a:t>
            </a:r>
            <a:r>
              <a:rPr lang="es-ES" sz="1200" dirty="0" smtClean="0"/>
              <a:t>Marco </a:t>
            </a:r>
            <a:r>
              <a:rPr lang="es-ES" sz="1200" dirty="0" err="1" smtClean="0"/>
              <a:t>Caprani</a:t>
            </a:r>
            <a:r>
              <a:rPr lang="en-GB" sz="1200" dirty="0" smtClean="0"/>
              <a:t>, </a:t>
            </a:r>
            <a:r>
              <a:rPr lang="es-ES" sz="1200" dirty="0" smtClean="0"/>
              <a:t>Samuel Cros</a:t>
            </a:r>
            <a:r>
              <a:rPr lang="en-GB" sz="1200" dirty="0" smtClean="0"/>
              <a:t>, </a:t>
            </a:r>
            <a:r>
              <a:rPr lang="es-ES" sz="1200" dirty="0" smtClean="0"/>
              <a:t>Rodrigo </a:t>
            </a:r>
            <a:r>
              <a:rPr lang="es-ES" sz="1200" dirty="0" err="1" smtClean="0"/>
              <a:t>Diaz</a:t>
            </a:r>
            <a:r>
              <a:rPr lang="en-GB" sz="1200" dirty="0" smtClean="0"/>
              <a:t>, </a:t>
            </a:r>
            <a:r>
              <a:rPr lang="es-ES" sz="1200" dirty="0" smtClean="0"/>
              <a:t>Ahmed</a:t>
            </a:r>
            <a:r>
              <a:rPr lang="es-ES" sz="1200" dirty="0"/>
              <a:t> </a:t>
            </a:r>
            <a:r>
              <a:rPr lang="es-ES" sz="1200" dirty="0" smtClean="0"/>
              <a:t>Elshafei</a:t>
            </a:r>
            <a:r>
              <a:rPr lang="en-GB" sz="1200" dirty="0" smtClean="0"/>
              <a:t>, </a:t>
            </a:r>
            <a:r>
              <a:rPr lang="es-ES" sz="1200" dirty="0" smtClean="0"/>
              <a:t>Federico Giacomarra</a:t>
            </a:r>
            <a:r>
              <a:rPr lang="en-GB" sz="1200" dirty="0" smtClean="0"/>
              <a:t>, </a:t>
            </a:r>
            <a:r>
              <a:rPr lang="es-ES" sz="1200" dirty="0" smtClean="0"/>
              <a:t>Hakim Hasan</a:t>
            </a:r>
            <a:r>
              <a:rPr lang="en-GB" sz="1200" dirty="0" smtClean="0"/>
              <a:t>, 			</a:t>
            </a:r>
            <a:r>
              <a:rPr lang="es-ES" sz="1200" b="1" i="1" dirty="0" smtClean="0"/>
              <a:t>Marirena</a:t>
            </a:r>
            <a:r>
              <a:rPr lang="es-ES" sz="1200" b="1" i="1" dirty="0"/>
              <a:t> </a:t>
            </a:r>
            <a:r>
              <a:rPr lang="es-ES" sz="1200" b="1" i="1" dirty="0" smtClean="0"/>
              <a:t>Kladeftira</a:t>
            </a:r>
            <a:r>
              <a:rPr lang="en-GB" sz="1200" i="1" dirty="0" smtClean="0"/>
              <a:t>, </a:t>
            </a:r>
            <a:r>
              <a:rPr lang="en-GB" sz="1200" dirty="0" err="1" smtClean="0"/>
              <a:t>Iakovina</a:t>
            </a:r>
            <a:r>
              <a:rPr lang="en-GB" sz="1200" dirty="0" smtClean="0"/>
              <a:t> Kontiza, Thodoris Kyttas, </a:t>
            </a:r>
            <a:r>
              <a:rPr lang="en-GB" sz="1200" b="1" i="1" dirty="0" smtClean="0"/>
              <a:t>Matthias Leschok</a:t>
            </a:r>
            <a:r>
              <a:rPr lang="en-GB" sz="1200" i="1" dirty="0" smtClean="0"/>
              <a:t>, </a:t>
            </a:r>
            <a:r>
              <a:rPr lang="en-GB" sz="1200" b="1" i="1" dirty="0" smtClean="0"/>
              <a:t>Coralie Ming</a:t>
            </a:r>
            <a:r>
              <a:rPr lang="en-GB" sz="1200" i="1" dirty="0" smtClean="0"/>
              <a:t>, </a:t>
            </a:r>
            <a:r>
              <a:rPr lang="en-GB" sz="1200" dirty="0" smtClean="0"/>
              <a:t>Wataru 			Nagatomo, </a:t>
            </a:r>
            <a:r>
              <a:rPr lang="it-IT" sz="1200" b="1" dirty="0" smtClean="0"/>
              <a:t>Matteo Pacher</a:t>
            </a:r>
            <a:r>
              <a:rPr lang="en-GB" sz="1200" dirty="0" smtClean="0"/>
              <a:t>, </a:t>
            </a:r>
            <a:r>
              <a:rPr lang="it-IT" sz="1200" dirty="0" smtClean="0"/>
              <a:t>Maria Pachi</a:t>
            </a:r>
            <a:r>
              <a:rPr lang="en-GB" sz="1200" dirty="0" smtClean="0"/>
              <a:t>, </a:t>
            </a:r>
            <a:r>
              <a:rPr lang="it-IT" sz="1200" dirty="0" smtClean="0"/>
              <a:t>Sambit Samant</a:t>
            </a:r>
            <a:r>
              <a:rPr lang="en-GB" sz="1200" dirty="0" smtClean="0"/>
              <a:t>, </a:t>
            </a:r>
            <a:r>
              <a:rPr lang="it-IT" sz="1200" dirty="0" err="1" smtClean="0"/>
              <a:t>Theodora</a:t>
            </a:r>
            <a:r>
              <a:rPr lang="it-IT" sz="1200" dirty="0" smtClean="0"/>
              <a:t> </a:t>
            </a:r>
            <a:r>
              <a:rPr lang="it-IT" sz="1200" dirty="0" err="1" smtClean="0"/>
              <a:t>Spathi</a:t>
            </a:r>
            <a:r>
              <a:rPr lang="en-GB" sz="1200" dirty="0" smtClean="0"/>
              <a:t>, </a:t>
            </a:r>
            <a:r>
              <a:rPr lang="it-IT" sz="1200" dirty="0" smtClean="0"/>
              <a:t>Dai-</a:t>
            </a:r>
            <a:r>
              <a:rPr lang="it-IT" sz="1200" dirty="0" err="1" smtClean="0"/>
              <a:t>Syuan</a:t>
            </a:r>
            <a:r>
              <a:rPr lang="it-IT" sz="1200" dirty="0" smtClean="0"/>
              <a:t> Wu</a:t>
            </a:r>
          </a:p>
          <a:p>
            <a:pPr marL="1800" lvl="1" indent="0">
              <a:buNone/>
            </a:pPr>
            <a:r>
              <a:rPr lang="it-IT" sz="1200" dirty="0" smtClean="0"/>
              <a:t>2015-16 Students: 	</a:t>
            </a:r>
            <a:r>
              <a:rPr lang="en-GB" sz="1200" dirty="0" smtClean="0"/>
              <a:t>James </a:t>
            </a:r>
            <a:r>
              <a:rPr lang="en-GB" sz="1200" dirty="0"/>
              <a:t>Chenault, </a:t>
            </a:r>
            <a:r>
              <a:rPr lang="en-GB" sz="1200" dirty="0" err="1"/>
              <a:t>Shiu</a:t>
            </a:r>
            <a:r>
              <a:rPr lang="en-GB" sz="1200" dirty="0"/>
              <a:t> </a:t>
            </a:r>
            <a:r>
              <a:rPr lang="en-GB" sz="1200" dirty="0" err="1"/>
              <a:t>Lun</a:t>
            </a:r>
            <a:r>
              <a:rPr lang="en-GB" sz="1200" dirty="0"/>
              <a:t> Cheung, Jorge Christie Remy-Maillet, José De </a:t>
            </a:r>
            <a:r>
              <a:rPr lang="en-GB" sz="1200" dirty="0" err="1"/>
              <a:t>Carvalho</a:t>
            </a:r>
            <a:r>
              <a:rPr lang="en-GB" sz="1200" dirty="0"/>
              <a:t> </a:t>
            </a:r>
            <a:r>
              <a:rPr lang="en-GB" sz="1200" dirty="0" err="1"/>
              <a:t>Paixao</a:t>
            </a:r>
            <a:r>
              <a:rPr lang="en-GB" sz="1200" dirty="0"/>
              <a:t>,</a:t>
            </a:r>
            <a:r>
              <a:rPr lang="en-GB" sz="1200" b="1" dirty="0"/>
              <a:t> Alessandro 			</a:t>
            </a:r>
            <a:r>
              <a:rPr lang="en-GB" sz="1200" b="1" dirty="0" smtClean="0"/>
              <a:t>Dell </a:t>
            </a:r>
            <a:r>
              <a:rPr lang="en-GB" sz="1200" b="1" dirty="0" err="1" smtClean="0"/>
              <a:t>Endice</a:t>
            </a:r>
            <a:r>
              <a:rPr lang="en-GB" sz="1200" dirty="0"/>
              <a:t>, Larisa Gabor, </a:t>
            </a:r>
            <a:r>
              <a:rPr lang="en-GB" sz="1200" b="1" dirty="0"/>
              <a:t>Matthias Helmreich</a:t>
            </a:r>
            <a:r>
              <a:rPr lang="en-GB" sz="1200" dirty="0"/>
              <a:t>, Nicholas Hoban, </a:t>
            </a:r>
            <a:r>
              <a:rPr lang="de-CH" sz="1200" dirty="0"/>
              <a:t>Katrin Hochschuh</a:t>
            </a:r>
            <a:r>
              <a:rPr lang="en-GB" sz="1200" dirty="0"/>
              <a:t>, </a:t>
            </a:r>
            <a:r>
              <a:rPr lang="de-CH" sz="1200" dirty="0"/>
              <a:t>Wei </a:t>
            </a:r>
            <a:r>
              <a:rPr lang="de-CH" sz="1200" dirty="0" err="1"/>
              <a:t>Yu</a:t>
            </a:r>
            <a:r>
              <a:rPr lang="de-CH" sz="1200" dirty="0"/>
              <a:t> </a:t>
            </a:r>
            <a:r>
              <a:rPr lang="de-CH" sz="1200" dirty="0" err="1"/>
              <a:t>Hsiao</a:t>
            </a:r>
            <a:r>
              <a:rPr lang="en-GB" sz="1200" dirty="0"/>
              <a:t>, </a:t>
            </a:r>
            <a:r>
              <a:rPr lang="de-CH" sz="1200" b="1" dirty="0"/>
              <a:t>Jesús 			Medina Ibanez</a:t>
            </a:r>
            <a:r>
              <a:rPr lang="en-GB" sz="1200" dirty="0"/>
              <a:t>, </a:t>
            </a:r>
            <a:r>
              <a:rPr lang="it-IT" sz="1200" dirty="0"/>
              <a:t>Ioannis </a:t>
            </a:r>
            <a:r>
              <a:rPr lang="it-IT" sz="1200" dirty="0" err="1"/>
              <a:t>Mirtsopoulos</a:t>
            </a:r>
            <a:r>
              <a:rPr lang="en-GB" sz="1200" dirty="0"/>
              <a:t>, </a:t>
            </a:r>
            <a:r>
              <a:rPr lang="it-IT" sz="1200" b="1" dirty="0"/>
              <a:t>Pietro Odaglia</a:t>
            </a:r>
            <a:r>
              <a:rPr lang="en-GB" sz="1200" dirty="0"/>
              <a:t>, </a:t>
            </a:r>
            <a:r>
              <a:rPr lang="it-IT" sz="1200" dirty="0"/>
              <a:t>Federico </a:t>
            </a:r>
            <a:r>
              <a:rPr lang="it-IT" sz="1200" dirty="0" err="1"/>
              <a:t>Salvalaio</a:t>
            </a:r>
            <a:r>
              <a:rPr lang="en-GB" sz="1200" dirty="0"/>
              <a:t>, </a:t>
            </a:r>
            <a:r>
              <a:rPr lang="it-IT" sz="1200" b="1" dirty="0"/>
              <a:t>Fabio Scotto</a:t>
            </a:r>
            <a:r>
              <a:rPr lang="en-GB" sz="1200" dirty="0"/>
              <a:t>, </a:t>
            </a:r>
            <a:r>
              <a:rPr lang="it-IT" sz="1200" dirty="0" err="1"/>
              <a:t>Stavroula</a:t>
            </a:r>
            <a:r>
              <a:rPr lang="it-IT" sz="1200" dirty="0"/>
              <a:t> 			</a:t>
            </a:r>
            <a:r>
              <a:rPr lang="it-IT" sz="1200" dirty="0" err="1"/>
              <a:t>Tsafou</a:t>
            </a:r>
            <a:r>
              <a:rPr lang="en-GB" sz="1200" dirty="0"/>
              <a:t>, </a:t>
            </a:r>
            <a:r>
              <a:rPr lang="it-IT" sz="1200" dirty="0"/>
              <a:t>Anastasia </a:t>
            </a:r>
            <a:r>
              <a:rPr lang="it-IT" sz="1200" dirty="0" err="1"/>
              <a:t>Zaytseva</a:t>
            </a:r>
            <a:endParaRPr lang="en-GB" sz="1200" dirty="0"/>
          </a:p>
          <a:p>
            <a:pPr marL="1800" lvl="1" indent="0">
              <a:buNone/>
            </a:pPr>
            <a:endParaRPr lang="en-GB" sz="1200" dirty="0"/>
          </a:p>
          <a:p>
            <a:pPr marL="1800" lvl="1" indent="0">
              <a:buNone/>
            </a:pPr>
            <a:endParaRPr lang="de-CH" sz="1200" dirty="0"/>
          </a:p>
          <a:p>
            <a:r>
              <a:rPr lang="de-CH" dirty="0"/>
              <a:t>	</a:t>
            </a:r>
            <a:endParaRPr lang="de-CH" sz="800" dirty="0" smtClean="0"/>
          </a:p>
          <a:p>
            <a:r>
              <a:rPr lang="de-CH" sz="1400" dirty="0" smtClean="0"/>
              <a:t>				</a:t>
            </a:r>
            <a:r>
              <a:rPr lang="de-CH" dirty="0" smtClean="0"/>
              <a:t>	</a:t>
            </a:r>
            <a:endParaRPr lang="en-GB" dirty="0" smtClean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/>
              <a:t>	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9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71464" y="-315416"/>
            <a:ext cx="9793288" cy="1282700"/>
          </a:xfrm>
        </p:spPr>
        <p:txBody>
          <a:bodyPr/>
          <a:lstStyle/>
          <a:p>
            <a:r>
              <a:rPr lang="en-US" dirty="0" smtClean="0"/>
              <a:t>Generation Four - Statistics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567608" y="1196752"/>
            <a:ext cx="9361040" cy="5112568"/>
          </a:xfrm>
        </p:spPr>
        <p:txBody>
          <a:bodyPr/>
          <a:lstStyle/>
          <a:p>
            <a:pPr marL="1800" lvl="1" indent="0">
              <a:buNone/>
            </a:pPr>
            <a:r>
              <a:rPr lang="de-CH" sz="1200" b="1" dirty="0"/>
              <a:t>2018-19 </a:t>
            </a:r>
            <a:r>
              <a:rPr lang="de-CH" sz="1200" b="1" dirty="0" err="1"/>
              <a:t>Students</a:t>
            </a:r>
            <a:r>
              <a:rPr lang="de-CH" sz="1200" b="1" dirty="0"/>
              <a:t>: </a:t>
            </a:r>
            <a:r>
              <a:rPr lang="de-CH" sz="1200" dirty="0"/>
              <a:t>	Yuta Akizuki, Jesus Barney, Ying </a:t>
            </a:r>
            <a:r>
              <a:rPr lang="de-CH" sz="1200" dirty="0" err="1"/>
              <a:t>Shiuan</a:t>
            </a:r>
            <a:r>
              <a:rPr lang="de-CH" sz="1200" dirty="0"/>
              <a:t> Chen, </a:t>
            </a:r>
            <a:r>
              <a:rPr lang="de-CH" sz="1200" b="1" dirty="0"/>
              <a:t>Chaoyu Du</a:t>
            </a:r>
            <a:r>
              <a:rPr lang="de-CH" sz="1200" dirty="0"/>
              <a:t>, </a:t>
            </a:r>
            <a:r>
              <a:rPr lang="de-CH" sz="1200" b="1" dirty="0"/>
              <a:t>Nik Eftekhar</a:t>
            </a:r>
            <a:r>
              <a:rPr lang="de-CH" sz="1200" dirty="0"/>
              <a:t>, </a:t>
            </a:r>
            <a:r>
              <a:rPr lang="de-CH" sz="1200" b="1" dirty="0"/>
              <a:t>Nicolas Feihl</a:t>
            </a:r>
            <a:r>
              <a:rPr lang="de-CH" sz="1200" dirty="0"/>
              <a:t>, Rahul Girish, Noor 		Khader, Sofia Michopoulou, Aya Shaker, </a:t>
            </a:r>
            <a:r>
              <a:rPr lang="de-CH" sz="1200" b="1" dirty="0"/>
              <a:t>Eleni Skevaki</a:t>
            </a:r>
            <a:r>
              <a:rPr lang="de-CH" sz="1200" dirty="0"/>
              <a:t>, </a:t>
            </a:r>
            <a:r>
              <a:rPr lang="de-CH" sz="1200" b="1" dirty="0"/>
              <a:t>Yoana Taseva</a:t>
            </a:r>
            <a:r>
              <a:rPr lang="de-CH" sz="1200" dirty="0"/>
              <a:t>, </a:t>
            </a:r>
            <a:r>
              <a:rPr lang="de-CH" sz="1200" b="1" dirty="0"/>
              <a:t>Keerthana Udaykumar</a:t>
            </a:r>
            <a:r>
              <a:rPr lang="de-CH" sz="1200" dirty="0"/>
              <a:t>, Jonas van 		den Bulcke, </a:t>
            </a:r>
            <a:r>
              <a:rPr lang="de-CH" sz="1200" b="1" dirty="0"/>
              <a:t>Wenqian Yang</a:t>
            </a:r>
          </a:p>
          <a:p>
            <a:pPr marL="1800" lvl="1" indent="0">
              <a:buNone/>
            </a:pPr>
            <a:endParaRPr lang="en-US" sz="1200" dirty="0" smtClean="0"/>
          </a:p>
          <a:p>
            <a:pPr marL="1800" lvl="1" indent="0">
              <a:buNone/>
            </a:pPr>
            <a:r>
              <a:rPr lang="en-US" sz="1200" b="1" dirty="0"/>
              <a:t>3</a:t>
            </a:r>
            <a:r>
              <a:rPr lang="en-US" sz="1200" b="1" dirty="0" smtClean="0"/>
              <a:t>9 completed and eligible applications: </a:t>
            </a:r>
            <a:r>
              <a:rPr lang="en-US" sz="1200" dirty="0" smtClean="0"/>
              <a:t>	</a:t>
            </a:r>
            <a:r>
              <a:rPr lang="en-US" sz="1200" b="1" dirty="0" smtClean="0"/>
              <a:t>18 accept, out of which 6 decline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/>
              <a:t>9</a:t>
            </a:r>
            <a:r>
              <a:rPr lang="en-US" sz="1200" dirty="0" smtClean="0"/>
              <a:t> Master Degree, 9 Bachelor Degree (sur Dossier), 7 female, 11 male </a:t>
            </a:r>
            <a:br>
              <a:rPr lang="en-US" sz="1200" dirty="0" smtClean="0"/>
            </a:br>
            <a:r>
              <a:rPr lang="en-US" sz="1200" dirty="0" smtClean="0"/>
              <a:t>				18 Architects</a:t>
            </a:r>
          </a:p>
          <a:p>
            <a:pPr marL="1800" lvl="1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	</a:t>
            </a:r>
            <a:r>
              <a:rPr lang="en-US" sz="1200" b="1" dirty="0" smtClean="0"/>
              <a:t>16 students inscribed</a:t>
            </a:r>
            <a:r>
              <a:rPr lang="en-US" sz="1200" dirty="0" smtClean="0"/>
              <a:t>	</a:t>
            </a:r>
            <a:br>
              <a:rPr lang="en-US" sz="1200" dirty="0" smtClean="0"/>
            </a:br>
            <a:r>
              <a:rPr lang="en-US" sz="1200" dirty="0" smtClean="0"/>
              <a:t>				9 Master Degree, 7 Bachelor Degree, 8 female, 7 male</a:t>
            </a:r>
            <a:br>
              <a:rPr lang="en-US" sz="1200" dirty="0" smtClean="0"/>
            </a:br>
            <a:r>
              <a:rPr lang="en-US" sz="1200" dirty="0" smtClean="0"/>
              <a:t>				16 Architects</a:t>
            </a:r>
            <a:br>
              <a:rPr lang="en-US" sz="1200" dirty="0" smtClean="0"/>
            </a:br>
            <a:r>
              <a:rPr lang="en-US" sz="1200" dirty="0" smtClean="0"/>
              <a:t>				6 Europe (ESP, 2 GR, BUL, CH, BE), </a:t>
            </a:r>
            <a:br>
              <a:rPr lang="en-US" sz="1200" dirty="0" smtClean="0"/>
            </a:br>
            <a:r>
              <a:rPr lang="en-US" sz="1200" dirty="0" smtClean="0"/>
              <a:t>				2 Americas (1 CAN, 1 MEX) </a:t>
            </a:r>
            <a:br>
              <a:rPr lang="en-US" sz="1200" dirty="0" smtClean="0"/>
            </a:br>
            <a:r>
              <a:rPr lang="en-US" sz="1200" dirty="0" smtClean="0"/>
              <a:t>				3 Middle East (1 KWT, 1UAE, 1LEB)</a:t>
            </a:r>
            <a:br>
              <a:rPr lang="en-US" sz="1200" dirty="0" smtClean="0"/>
            </a:br>
            <a:r>
              <a:rPr lang="en-US" sz="1200" dirty="0" smtClean="0"/>
              <a:t>				5 Asia (1 TWA, 1 IND, 2 CN, 1 JP)</a:t>
            </a:r>
            <a:br>
              <a:rPr lang="en-US" sz="1200" dirty="0" smtClean="0"/>
            </a:br>
            <a:r>
              <a:rPr lang="en-US" sz="1200" dirty="0" smtClean="0"/>
              <a:t>				1 Oceania (1 NZ)</a:t>
            </a:r>
          </a:p>
          <a:p>
            <a:pPr marL="1800" lvl="1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	</a:t>
            </a:r>
            <a:r>
              <a:rPr lang="en-US" sz="1200" dirty="0"/>
              <a:t> 1 Drop Out (First Week, Reason: English Skills) </a:t>
            </a:r>
            <a:r>
              <a:rPr lang="en-US" sz="1200" dirty="0" smtClean="0"/>
              <a:t>		</a:t>
            </a:r>
            <a:endParaRPr lang="en-GB" sz="1200" dirty="0"/>
          </a:p>
          <a:p>
            <a:pPr marL="1800" lvl="1" indent="0">
              <a:buNone/>
            </a:pPr>
            <a:endParaRPr lang="de-CH" sz="1200" dirty="0"/>
          </a:p>
          <a:p>
            <a:r>
              <a:rPr lang="de-CH" dirty="0"/>
              <a:t>	</a:t>
            </a:r>
            <a:endParaRPr lang="de-CH" sz="800" dirty="0" smtClean="0"/>
          </a:p>
          <a:p>
            <a:r>
              <a:rPr lang="de-CH" sz="1400" dirty="0" smtClean="0"/>
              <a:t>				</a:t>
            </a:r>
            <a:r>
              <a:rPr lang="de-CH" dirty="0" smtClean="0"/>
              <a:t>	</a:t>
            </a:r>
            <a:endParaRPr lang="en-GB" dirty="0" smtClean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/>
              <a:t>	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2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71464" y="-315416"/>
            <a:ext cx="9793288" cy="1282700"/>
          </a:xfrm>
        </p:spPr>
        <p:txBody>
          <a:bodyPr/>
          <a:lstStyle/>
          <a:p>
            <a:r>
              <a:rPr lang="en-US" dirty="0" smtClean="0"/>
              <a:t>Generation Five - Statistics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567608" y="1196752"/>
            <a:ext cx="9361040" cy="5112568"/>
          </a:xfrm>
        </p:spPr>
        <p:txBody>
          <a:bodyPr/>
          <a:lstStyle/>
          <a:p>
            <a:pPr marL="1800" lvl="1" indent="0">
              <a:buNone/>
            </a:pPr>
            <a:r>
              <a:rPr lang="de-CH" sz="1200" b="1" dirty="0" smtClean="0"/>
              <a:t>2019-20 </a:t>
            </a:r>
            <a:r>
              <a:rPr lang="de-CH" sz="1200" b="1" dirty="0" err="1"/>
              <a:t>Students</a:t>
            </a:r>
            <a:r>
              <a:rPr lang="de-CH" sz="1200" b="1" dirty="0"/>
              <a:t>: </a:t>
            </a:r>
            <a:r>
              <a:rPr lang="de-CH" sz="1200" dirty="0"/>
              <a:t>	</a:t>
            </a:r>
            <a:r>
              <a:rPr lang="de-CH" sz="1200" dirty="0" smtClean="0"/>
              <a:t>Maria </a:t>
            </a:r>
            <a:r>
              <a:rPr lang="de-CH" sz="1200" dirty="0"/>
              <a:t>Pia </a:t>
            </a:r>
            <a:r>
              <a:rPr lang="de-CH" sz="1200" dirty="0" smtClean="0"/>
              <a:t>Assaf, Jomana Baddad, </a:t>
            </a:r>
            <a:r>
              <a:rPr lang="de-CH" sz="1200" dirty="0"/>
              <a:t>Frédéric Brisson, YuHung Chiu, </a:t>
            </a:r>
            <a:r>
              <a:rPr lang="de-CH" sz="1200" dirty="0" smtClean="0"/>
              <a:t>Rémy Clemente, </a:t>
            </a:r>
            <a:r>
              <a:rPr lang="de-CH" sz="1200" dirty="0"/>
              <a:t>Ioulios </a:t>
            </a:r>
            <a:r>
              <a:rPr lang="de-CH" sz="1200" dirty="0" smtClean="0"/>
              <a:t>Georgiou, </a:t>
            </a:r>
            <a:r>
              <a:rPr lang="de-CH" sz="1200" dirty="0" err="1" smtClean="0"/>
              <a:t>Mahiro</a:t>
            </a:r>
            <a:r>
              <a:rPr lang="de-CH" sz="1200" dirty="0" smtClean="0"/>
              <a:t> 		Goto</a:t>
            </a:r>
            <a:r>
              <a:rPr lang="de-CH" sz="1200" dirty="0"/>
              <a:t>, Anton Johansson, László Mangliár</a:t>
            </a:r>
            <a:r>
              <a:rPr lang="de-CH" sz="1200" dirty="0" smtClean="0"/>
              <a:t>, </a:t>
            </a:r>
            <a:r>
              <a:rPr lang="de-CH" sz="1200" dirty="0"/>
              <a:t>Edurne Morales, </a:t>
            </a:r>
            <a:r>
              <a:rPr lang="de-CH" sz="1200" dirty="0" smtClean="0"/>
              <a:t>Fatemeh Salehi, </a:t>
            </a:r>
            <a:r>
              <a:rPr lang="de-CH" sz="1200" dirty="0"/>
              <a:t>Emmanuelle </a:t>
            </a:r>
            <a:r>
              <a:rPr lang="de-CH" sz="1200" dirty="0" smtClean="0"/>
              <a:t>Sallin, </a:t>
            </a:r>
            <a:r>
              <a:rPr lang="de-CH" sz="1200" dirty="0"/>
              <a:t>Indra Santosa, </a:t>
            </a:r>
            <a:r>
              <a:rPr lang="de-CH" sz="1200" dirty="0" smtClean="0"/>
              <a:t>		Eliott </a:t>
            </a:r>
            <a:r>
              <a:rPr lang="de-CH" sz="1200" dirty="0"/>
              <a:t>Sounigo, </a:t>
            </a:r>
            <a:r>
              <a:rPr lang="de-CH" sz="1200" dirty="0" smtClean="0"/>
              <a:t>Dinorah </a:t>
            </a:r>
            <a:r>
              <a:rPr lang="de-CH" sz="1200" dirty="0"/>
              <a:t>Martinez </a:t>
            </a:r>
            <a:r>
              <a:rPr lang="de-CH" sz="1200" dirty="0" smtClean="0"/>
              <a:t>Schulte, Chanon </a:t>
            </a:r>
            <a:r>
              <a:rPr lang="de-CH" sz="1200" dirty="0"/>
              <a:t>Techathuvanun, Ping </a:t>
            </a:r>
            <a:r>
              <a:rPr lang="de-CH" sz="1200" dirty="0" err="1"/>
              <a:t>Hsun</a:t>
            </a:r>
            <a:r>
              <a:rPr lang="de-CH" sz="1200" dirty="0"/>
              <a:t> </a:t>
            </a:r>
            <a:r>
              <a:rPr lang="de-CH" sz="1200" dirty="0" err="1" smtClean="0"/>
              <a:t>Tsai</a:t>
            </a:r>
            <a:r>
              <a:rPr lang="de-CH" sz="1200" dirty="0" smtClean="0"/>
              <a:t> </a:t>
            </a:r>
          </a:p>
          <a:p>
            <a:pPr marL="1800" lvl="1" indent="0">
              <a:buNone/>
            </a:pPr>
            <a:endParaRPr lang="en-US" sz="1200" dirty="0" smtClean="0"/>
          </a:p>
          <a:p>
            <a:pPr marL="1800" lvl="1" indent="0">
              <a:buNone/>
            </a:pPr>
            <a:r>
              <a:rPr lang="en-US" sz="1200" b="1" dirty="0" smtClean="0"/>
              <a:t>49 completed and eligible applications: </a:t>
            </a:r>
            <a:r>
              <a:rPr lang="en-US" sz="1200" dirty="0" smtClean="0"/>
              <a:t>	</a:t>
            </a:r>
            <a:r>
              <a:rPr lang="en-US" sz="1200" b="1" dirty="0" smtClean="0"/>
              <a:t>20 accept, out of which 7 decline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10 Master Degree, 10 Bachelor Degree (sur Dossier), 7 female, 13 male </a:t>
            </a:r>
            <a:br>
              <a:rPr lang="en-US" sz="1200" dirty="0" smtClean="0"/>
            </a:br>
            <a:r>
              <a:rPr lang="en-US" sz="1200" dirty="0" smtClean="0"/>
              <a:t>				1 Civil Engineer, 3 Designer, 16 Architects</a:t>
            </a:r>
          </a:p>
          <a:p>
            <a:pPr marL="1800" lvl="1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	</a:t>
            </a:r>
            <a:r>
              <a:rPr lang="en-US" sz="1200" b="1" dirty="0" smtClean="0"/>
              <a:t>17 students inscribed</a:t>
            </a:r>
            <a:r>
              <a:rPr lang="en-US" sz="1200" dirty="0" smtClean="0"/>
              <a:t>	</a:t>
            </a:r>
            <a:br>
              <a:rPr lang="en-US" sz="1200" dirty="0" smtClean="0"/>
            </a:br>
            <a:r>
              <a:rPr lang="en-US" sz="1200" dirty="0" smtClean="0"/>
              <a:t>				8 Master Degree, 9 Bachelor Degree, 6 female, 11 male</a:t>
            </a:r>
            <a:br>
              <a:rPr lang="en-US" sz="1200" dirty="0" smtClean="0"/>
            </a:br>
            <a:r>
              <a:rPr lang="en-US" sz="1200" dirty="0" smtClean="0"/>
              <a:t>				1 Civil Engineer, 1 Designer, 15 Architects</a:t>
            </a:r>
            <a:br>
              <a:rPr lang="en-US" sz="1200" dirty="0" smtClean="0"/>
            </a:br>
            <a:r>
              <a:rPr lang="en-US" sz="1200" dirty="0" smtClean="0"/>
              <a:t>				6 Europe (FR 2, GR, HU, CH, SWE), </a:t>
            </a:r>
            <a:br>
              <a:rPr lang="en-US" sz="1200" dirty="0" smtClean="0"/>
            </a:br>
            <a:r>
              <a:rPr lang="en-US" sz="1200" dirty="0" smtClean="0"/>
              <a:t>				3 Americas (1 CAN, 2 MEX) </a:t>
            </a:r>
            <a:br>
              <a:rPr lang="en-US" sz="1200" dirty="0" smtClean="0"/>
            </a:br>
            <a:r>
              <a:rPr lang="en-US" sz="1200" dirty="0" smtClean="0"/>
              <a:t>				3 Middle East (1 JOR, 1IR, 1LEB)</a:t>
            </a:r>
            <a:br>
              <a:rPr lang="en-US" sz="1200" dirty="0" smtClean="0"/>
            </a:br>
            <a:r>
              <a:rPr lang="en-US" sz="1200" dirty="0" smtClean="0"/>
              <a:t>				5 Asia (2 TWA, 1 THA, 1 IND, 1 JP)</a:t>
            </a:r>
          </a:p>
          <a:p>
            <a:pPr marL="1800" lvl="1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	Jomana Baddad recipient of the E4D Continuing Education Scholarship		</a:t>
            </a:r>
            <a:endParaRPr lang="en-GB" sz="1200" dirty="0"/>
          </a:p>
          <a:p>
            <a:pPr marL="1800" lvl="1" indent="0">
              <a:buNone/>
            </a:pPr>
            <a:endParaRPr lang="de-CH" sz="1200" dirty="0"/>
          </a:p>
          <a:p>
            <a:r>
              <a:rPr lang="de-CH" dirty="0"/>
              <a:t>	</a:t>
            </a:r>
            <a:endParaRPr lang="de-CH" sz="800" dirty="0" smtClean="0"/>
          </a:p>
          <a:p>
            <a:r>
              <a:rPr lang="de-CH" sz="1400" dirty="0" smtClean="0"/>
              <a:t>				</a:t>
            </a:r>
            <a:r>
              <a:rPr lang="de-CH" dirty="0" smtClean="0"/>
              <a:t>	</a:t>
            </a:r>
            <a:endParaRPr lang="en-GB" dirty="0" smtClean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/>
              <a:t>	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4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71464" y="-315416"/>
            <a:ext cx="9793288" cy="1282700"/>
          </a:xfrm>
        </p:spPr>
        <p:txBody>
          <a:bodyPr/>
          <a:lstStyle/>
          <a:p>
            <a:r>
              <a:rPr lang="en-US" dirty="0" smtClean="0"/>
              <a:t>Generation </a:t>
            </a:r>
            <a:r>
              <a:rPr lang="en-US" dirty="0" smtClean="0"/>
              <a:t>Six</a:t>
            </a:r>
            <a:r>
              <a:rPr lang="en-US" dirty="0" smtClean="0"/>
              <a:t> </a:t>
            </a:r>
            <a:r>
              <a:rPr lang="en-US" dirty="0" smtClean="0"/>
              <a:t>- Statistics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566800" y="1195200"/>
            <a:ext cx="9361040" cy="51125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1200" b="1" dirty="0" smtClean="0"/>
              <a:t>2020-21 </a:t>
            </a:r>
            <a:r>
              <a:rPr lang="de-CH" sz="1200" b="1" dirty="0"/>
              <a:t>Students: </a:t>
            </a:r>
            <a:r>
              <a:rPr lang="de-CH" sz="1200" dirty="0"/>
              <a:t>	</a:t>
            </a:r>
            <a:r>
              <a:rPr lang="en-GB" sz="1200" dirty="0"/>
              <a:t>Evgenia </a:t>
            </a:r>
            <a:r>
              <a:rPr lang="en-GB" sz="1200" dirty="0"/>
              <a:t>Angelaki, Sunny Anthraper, Pascal Bach, Yan </a:t>
            </a:r>
            <a:r>
              <a:rPr lang="en-GB" sz="1200" dirty="0"/>
              <a:t>Fen </a:t>
            </a:r>
            <a:r>
              <a:rPr lang="en-GB" sz="1200" dirty="0"/>
              <a:t>Chan, Wei-Ting Chen, Wei Chengyuan, Ilaria </a:t>
            </a:r>
            <a:r>
              <a:rPr lang="en-GB" sz="1200" dirty="0" smtClean="0"/>
              <a:t>			Giacomini</a:t>
            </a:r>
            <a:r>
              <a:rPr lang="en-GB" sz="1200" dirty="0"/>
              <a:t>, Simon </a:t>
            </a:r>
            <a:r>
              <a:rPr lang="en-GB" sz="1200" dirty="0" err="1"/>
              <a:t>Griffoen</a:t>
            </a:r>
            <a:r>
              <a:rPr lang="en-GB" sz="1200" dirty="0"/>
              <a:t>, Guillaume Jami, Lena Kitani, Artemis Maneka, Beril Önalan, Soni </a:t>
            </a:r>
            <a:r>
              <a:rPr lang="en-GB" sz="1200" dirty="0" err="1"/>
              <a:t>Pryank</a:t>
            </a:r>
            <a:r>
              <a:rPr lang="en-GB" sz="1200" dirty="0"/>
              <a:t>, Foteini </a:t>
            </a:r>
            <a:r>
              <a:rPr lang="en-GB" sz="1200" dirty="0" smtClean="0"/>
              <a:t>		Salveridou</a:t>
            </a:r>
            <a:r>
              <a:rPr lang="en-GB" sz="1200" dirty="0"/>
              <a:t>, Co Tsuruta, Carlos </a:t>
            </a:r>
            <a:r>
              <a:rPr lang="en-GB" sz="1200" dirty="0"/>
              <a:t>Wilkening</a:t>
            </a:r>
          </a:p>
          <a:p>
            <a:pPr marL="1800" lvl="1" indent="0">
              <a:buNone/>
            </a:pPr>
            <a:endParaRPr lang="en-US" sz="1200" dirty="0" smtClean="0"/>
          </a:p>
          <a:p>
            <a:pPr marL="1800" lvl="1" indent="0">
              <a:buNone/>
            </a:pPr>
            <a:r>
              <a:rPr lang="en-US" sz="1200" b="1" dirty="0" smtClean="0"/>
              <a:t>57</a:t>
            </a:r>
            <a:r>
              <a:rPr lang="en-US" sz="1200" b="1" dirty="0" smtClean="0"/>
              <a:t> </a:t>
            </a:r>
            <a:r>
              <a:rPr lang="en-US" sz="1200" b="1" dirty="0" smtClean="0"/>
              <a:t>completed and eligible applications: </a:t>
            </a:r>
            <a:r>
              <a:rPr lang="en-US" sz="1200" dirty="0" smtClean="0"/>
              <a:t>	</a:t>
            </a:r>
            <a:r>
              <a:rPr lang="en-US" sz="1200" b="1" dirty="0" smtClean="0"/>
              <a:t>26 </a:t>
            </a:r>
            <a:r>
              <a:rPr lang="en-US" sz="1200" b="1" dirty="0" smtClean="0"/>
              <a:t>accept, out of which </a:t>
            </a:r>
            <a:r>
              <a:rPr lang="en-US" sz="1200" b="1" dirty="0" smtClean="0"/>
              <a:t>9 </a:t>
            </a:r>
            <a:r>
              <a:rPr lang="en-US" sz="1200" b="1" dirty="0" smtClean="0"/>
              <a:t>decline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10 Master Degree, </a:t>
            </a:r>
            <a:r>
              <a:rPr lang="en-US" sz="1200" dirty="0" smtClean="0"/>
              <a:t>16 </a:t>
            </a:r>
            <a:r>
              <a:rPr lang="en-US" sz="1200" dirty="0" smtClean="0"/>
              <a:t>Bachelor Degree (sur Dossier), </a:t>
            </a:r>
            <a:r>
              <a:rPr lang="en-US" sz="1200" dirty="0" smtClean="0"/>
              <a:t>8 </a:t>
            </a:r>
            <a:r>
              <a:rPr lang="en-US" sz="1200" dirty="0" smtClean="0"/>
              <a:t>female, </a:t>
            </a:r>
            <a:r>
              <a:rPr lang="en-US" sz="1200" dirty="0" smtClean="0"/>
              <a:t>18 </a:t>
            </a:r>
            <a:r>
              <a:rPr lang="en-US" sz="1200" dirty="0" smtClean="0"/>
              <a:t>male </a:t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 smtClean="0"/>
              <a:t>26 Architects</a:t>
            </a:r>
            <a:endParaRPr lang="en-US" sz="1200" dirty="0" smtClean="0"/>
          </a:p>
          <a:p>
            <a:pPr marL="1800" lvl="1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	</a:t>
            </a:r>
            <a:r>
              <a:rPr lang="en-US" sz="1200" b="1" dirty="0" smtClean="0"/>
              <a:t>17 students </a:t>
            </a:r>
            <a:r>
              <a:rPr lang="en-US" sz="1200" b="1" dirty="0" smtClean="0"/>
              <a:t>inscribed</a:t>
            </a:r>
            <a:r>
              <a:rPr lang="en-US" sz="1200" dirty="0" smtClean="0"/>
              <a:t>, 1 drop out during T1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 smtClean="0"/>
              <a:t>13 </a:t>
            </a:r>
            <a:r>
              <a:rPr lang="en-US" sz="1200" dirty="0" smtClean="0"/>
              <a:t>Master Degree, </a:t>
            </a:r>
            <a:r>
              <a:rPr lang="en-US" sz="1200" dirty="0" smtClean="0"/>
              <a:t>4 </a:t>
            </a:r>
            <a:r>
              <a:rPr lang="en-US" sz="1200" dirty="0" smtClean="0"/>
              <a:t>Bachelor Degree, </a:t>
            </a:r>
            <a:r>
              <a:rPr lang="en-US" sz="1200" dirty="0" smtClean="0"/>
              <a:t>7 </a:t>
            </a:r>
            <a:r>
              <a:rPr lang="en-US" sz="1200" dirty="0" smtClean="0"/>
              <a:t>female, </a:t>
            </a:r>
            <a:r>
              <a:rPr lang="en-US" sz="1200" dirty="0" smtClean="0"/>
              <a:t>10 </a:t>
            </a:r>
            <a:r>
              <a:rPr lang="en-US" sz="1200" dirty="0" smtClean="0"/>
              <a:t>male</a:t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 smtClean="0"/>
              <a:t>17 Architects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 smtClean="0"/>
              <a:t>10</a:t>
            </a:r>
            <a:r>
              <a:rPr lang="en-US" sz="1200" dirty="0" smtClean="0"/>
              <a:t> </a:t>
            </a:r>
            <a:r>
              <a:rPr lang="en-US" sz="1200" dirty="0" smtClean="0"/>
              <a:t>Europe (</a:t>
            </a:r>
            <a:r>
              <a:rPr lang="en-US" sz="1200" dirty="0" smtClean="0"/>
              <a:t>FR, 4 GR</a:t>
            </a:r>
            <a:r>
              <a:rPr lang="en-US" sz="1200" dirty="0" smtClean="0"/>
              <a:t>, </a:t>
            </a:r>
            <a:r>
              <a:rPr lang="en-US" sz="1200" dirty="0" smtClean="0"/>
              <a:t>D, PL, CH, IT, NL),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 smtClean="0"/>
              <a:t>1 </a:t>
            </a:r>
            <a:r>
              <a:rPr lang="en-US" sz="1200" dirty="0" smtClean="0"/>
              <a:t>Middle East (1 </a:t>
            </a:r>
            <a:r>
              <a:rPr lang="en-US" sz="1200" dirty="0" smtClean="0"/>
              <a:t>TK)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 smtClean="0"/>
              <a:t>6 </a:t>
            </a:r>
            <a:r>
              <a:rPr lang="en-US" sz="1200" dirty="0" smtClean="0"/>
              <a:t>Asia (2 </a:t>
            </a:r>
            <a:r>
              <a:rPr lang="en-US" sz="1200" dirty="0" smtClean="0"/>
              <a:t>TWA, 2 </a:t>
            </a:r>
            <a:r>
              <a:rPr lang="en-US" sz="1200" dirty="0" smtClean="0"/>
              <a:t>IND, 1 </a:t>
            </a:r>
            <a:r>
              <a:rPr lang="en-US" sz="1200" dirty="0" smtClean="0"/>
              <a:t>JP, 1CN)</a:t>
            </a:r>
            <a:endParaRPr lang="en-US" sz="1200" dirty="0" smtClean="0"/>
          </a:p>
          <a:p>
            <a:pPr marL="1800" lvl="1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	</a:t>
            </a:r>
            <a:r>
              <a:rPr lang="en-US" sz="1200" dirty="0" err="1" smtClean="0"/>
              <a:t>Pryank</a:t>
            </a:r>
            <a:r>
              <a:rPr lang="en-US" sz="1200" dirty="0" smtClean="0"/>
              <a:t> Soni recipient </a:t>
            </a:r>
            <a:r>
              <a:rPr lang="en-US" sz="1200" dirty="0" smtClean="0"/>
              <a:t>of the E4D Continuing Education Scholarship		</a:t>
            </a:r>
            <a:endParaRPr lang="en-GB" sz="1200" dirty="0"/>
          </a:p>
          <a:p>
            <a:pPr marL="1800" lvl="1" indent="0">
              <a:buNone/>
            </a:pPr>
            <a:endParaRPr lang="de-CH" sz="1200" dirty="0"/>
          </a:p>
          <a:p>
            <a:r>
              <a:rPr lang="de-CH" dirty="0"/>
              <a:t>	</a:t>
            </a:r>
            <a:endParaRPr lang="de-CH" sz="800" dirty="0" smtClean="0"/>
          </a:p>
          <a:p>
            <a:r>
              <a:rPr lang="de-CH" sz="1400" dirty="0" smtClean="0"/>
              <a:t>				</a:t>
            </a:r>
            <a:r>
              <a:rPr lang="de-CH" dirty="0" smtClean="0"/>
              <a:t>	</a:t>
            </a:r>
            <a:endParaRPr lang="en-GB" dirty="0" smtClean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/>
              <a:t>	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8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71464" y="-315416"/>
            <a:ext cx="9793288" cy="1282700"/>
          </a:xfrm>
        </p:spPr>
        <p:txBody>
          <a:bodyPr/>
          <a:lstStyle/>
          <a:p>
            <a:r>
              <a:rPr lang="en-US" dirty="0" smtClean="0"/>
              <a:t>Generation </a:t>
            </a:r>
            <a:r>
              <a:rPr lang="en-US" dirty="0" smtClean="0"/>
              <a:t>Seven</a:t>
            </a:r>
            <a:r>
              <a:rPr lang="en-US" dirty="0" smtClean="0"/>
              <a:t> </a:t>
            </a:r>
            <a:r>
              <a:rPr lang="en-US" dirty="0" smtClean="0"/>
              <a:t>- Statistics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566800" y="1196752"/>
            <a:ext cx="9361040" cy="51125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sz="1200" b="1" dirty="0" smtClean="0"/>
              <a:t>2020-21 </a:t>
            </a:r>
            <a:r>
              <a:rPr lang="de-CH" sz="1200" b="1" dirty="0"/>
              <a:t>Students: </a:t>
            </a:r>
            <a:r>
              <a:rPr lang="de-CH" sz="1200" dirty="0"/>
              <a:t>	</a:t>
            </a:r>
            <a:endParaRPr lang="de-CH" sz="1200" dirty="0" smtClean="0"/>
          </a:p>
          <a:p>
            <a:pPr>
              <a:lnSpc>
                <a:spcPct val="150000"/>
              </a:lnSpc>
            </a:pPr>
            <a:endParaRPr lang="de-CH" sz="1200" dirty="0"/>
          </a:p>
          <a:p>
            <a:pPr>
              <a:lnSpc>
                <a:spcPct val="150000"/>
              </a:lnSpc>
            </a:pPr>
            <a:r>
              <a:rPr lang="en-GB" sz="1200" dirty="0" smtClean="0"/>
              <a:t>		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​</a:t>
            </a:r>
            <a:r>
              <a:rPr lang="en-US" sz="1200" b="1" dirty="0" smtClean="0"/>
              <a:t>6</a:t>
            </a:r>
            <a:r>
              <a:rPr lang="en-US" sz="1200" b="1" dirty="0" smtClean="0"/>
              <a:t>0 applications</a:t>
            </a:r>
            <a:r>
              <a:rPr lang="en-US" sz="1200" b="1" dirty="0" smtClean="0"/>
              <a:t>: </a:t>
            </a:r>
            <a:r>
              <a:rPr lang="en-US" sz="1200" dirty="0" smtClean="0"/>
              <a:t>	</a:t>
            </a:r>
            <a:r>
              <a:rPr lang="en-US" sz="1200" dirty="0" smtClean="0"/>
              <a:t>		</a:t>
            </a:r>
            <a:r>
              <a:rPr lang="en-US" sz="1200" b="1" dirty="0" smtClean="0"/>
              <a:t>18 accept, out of which 9 decline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 smtClean="0"/>
              <a:t>11 </a:t>
            </a:r>
            <a:r>
              <a:rPr lang="en-US" sz="1200" dirty="0" smtClean="0"/>
              <a:t>Master Degree, </a:t>
            </a:r>
            <a:r>
              <a:rPr lang="en-US" sz="1200" dirty="0"/>
              <a:t>7</a:t>
            </a:r>
            <a:r>
              <a:rPr lang="en-US" sz="1200" dirty="0" smtClean="0"/>
              <a:t> </a:t>
            </a:r>
            <a:r>
              <a:rPr lang="en-US" sz="1200" dirty="0" smtClean="0"/>
              <a:t>Bachelor Degree (sur Dossier), </a:t>
            </a:r>
            <a:r>
              <a:rPr lang="en-US" sz="1200" dirty="0"/>
              <a:t>7</a:t>
            </a:r>
            <a:r>
              <a:rPr lang="en-US" sz="1200" dirty="0" smtClean="0"/>
              <a:t> </a:t>
            </a:r>
            <a:r>
              <a:rPr lang="en-US" sz="1200" dirty="0" smtClean="0"/>
              <a:t>female, </a:t>
            </a:r>
            <a:r>
              <a:rPr lang="en-US" sz="1200" dirty="0" smtClean="0"/>
              <a:t>11 </a:t>
            </a:r>
            <a:r>
              <a:rPr lang="en-US" sz="1200" dirty="0" smtClean="0"/>
              <a:t>male </a:t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 smtClean="0"/>
              <a:t>17</a:t>
            </a:r>
            <a:r>
              <a:rPr lang="en-US" sz="1200" dirty="0" smtClean="0"/>
              <a:t> Architects, 1 Structural Engineer</a:t>
            </a:r>
            <a:endParaRPr lang="en-US" sz="1200" dirty="0" smtClean="0"/>
          </a:p>
          <a:p>
            <a:pPr marL="1800" lvl="1" indent="0">
              <a:buNone/>
            </a:pPr>
            <a:r>
              <a:rPr lang="en-US" sz="1200" dirty="0" smtClean="0"/>
              <a:t>				</a:t>
            </a:r>
            <a:r>
              <a:rPr lang="en-US" sz="1200" dirty="0" smtClean="0"/>
              <a:t>5</a:t>
            </a:r>
            <a:r>
              <a:rPr lang="en-US" sz="1200" dirty="0" smtClean="0"/>
              <a:t> </a:t>
            </a:r>
            <a:r>
              <a:rPr lang="en-US" sz="1200" dirty="0" smtClean="0"/>
              <a:t>Europe </a:t>
            </a:r>
            <a:r>
              <a:rPr lang="en-US" sz="1200" dirty="0" smtClean="0"/>
              <a:t>(</a:t>
            </a:r>
            <a:r>
              <a:rPr lang="en-US" sz="1200" dirty="0"/>
              <a:t>3</a:t>
            </a:r>
            <a:r>
              <a:rPr lang="en-US" sz="1200" dirty="0" smtClean="0"/>
              <a:t> GR</a:t>
            </a:r>
            <a:r>
              <a:rPr lang="en-US" sz="1200" dirty="0" smtClean="0"/>
              <a:t>, </a:t>
            </a:r>
            <a:r>
              <a:rPr lang="en-US" sz="1200" dirty="0" smtClean="0"/>
              <a:t>2DE),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 smtClean="0"/>
              <a:t>1 </a:t>
            </a:r>
            <a:r>
              <a:rPr lang="en-US" sz="1200" dirty="0" smtClean="0"/>
              <a:t>Middle East (1 </a:t>
            </a:r>
            <a:r>
              <a:rPr lang="en-US" sz="1200" dirty="0" smtClean="0"/>
              <a:t>IR</a:t>
            </a:r>
            <a:r>
              <a:rPr lang="en-US" sz="1200" dirty="0" smtClean="0"/>
              <a:t>)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				</a:t>
            </a:r>
            <a:r>
              <a:rPr lang="en-US" sz="1200" dirty="0"/>
              <a:t>9</a:t>
            </a:r>
            <a:r>
              <a:rPr lang="en-US" sz="1200" dirty="0" smtClean="0"/>
              <a:t> </a:t>
            </a:r>
            <a:r>
              <a:rPr lang="en-US" sz="1200" dirty="0" smtClean="0"/>
              <a:t>Asia </a:t>
            </a:r>
            <a:r>
              <a:rPr lang="en-US" sz="1200" dirty="0" smtClean="0"/>
              <a:t>(3 TWA, 2 </a:t>
            </a:r>
            <a:r>
              <a:rPr lang="en-US" sz="1200" dirty="0" smtClean="0"/>
              <a:t>IND, </a:t>
            </a:r>
            <a:r>
              <a:rPr lang="en-US" sz="1200" dirty="0" smtClean="0"/>
              <a:t>5CN)</a:t>
            </a:r>
            <a:br>
              <a:rPr lang="en-US" sz="1200" dirty="0" smtClean="0"/>
            </a:br>
            <a:r>
              <a:rPr lang="en-US" sz="1200" dirty="0" smtClean="0"/>
              <a:t>				2 Americas (US, MEX)</a:t>
            </a:r>
            <a:endParaRPr lang="en-US" sz="1200" dirty="0" smtClean="0"/>
          </a:p>
          <a:p>
            <a:pPr marL="1800" lvl="1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		</a:t>
            </a:r>
            <a:r>
              <a:rPr lang="en-US" sz="1200" smtClean="0"/>
              <a:t>	</a:t>
            </a:r>
            <a:r>
              <a:rPr lang="en-US" sz="1200" dirty="0" smtClean="0"/>
              <a:t>	</a:t>
            </a:r>
            <a:endParaRPr lang="en-GB" sz="1200" dirty="0"/>
          </a:p>
          <a:p>
            <a:pPr marL="1800" lvl="1" indent="0">
              <a:buNone/>
            </a:pPr>
            <a:endParaRPr lang="de-CH" sz="1200" dirty="0"/>
          </a:p>
          <a:p>
            <a:r>
              <a:rPr lang="de-CH" dirty="0"/>
              <a:t>	</a:t>
            </a:r>
            <a:endParaRPr lang="de-CH" sz="800" dirty="0" smtClean="0"/>
          </a:p>
          <a:p>
            <a:r>
              <a:rPr lang="de-CH" sz="1400" dirty="0" smtClean="0"/>
              <a:t>				</a:t>
            </a:r>
            <a:r>
              <a:rPr lang="de-CH" dirty="0" smtClean="0"/>
              <a:t>	</a:t>
            </a:r>
            <a:endParaRPr lang="en-GB" dirty="0" smtClean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/>
              <a:t>	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2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 ETH DFAB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The Master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Advanced</a:t>
            </a:r>
            <a:r>
              <a:rPr lang="de-CH" dirty="0" smtClean="0"/>
              <a:t> Studies in Architecture </a:t>
            </a:r>
            <a:r>
              <a:rPr lang="de-CH" dirty="0" err="1" smtClean="0"/>
              <a:t>and</a:t>
            </a:r>
            <a:r>
              <a:rPr lang="de-CH" dirty="0" smtClean="0"/>
              <a:t> Digital </a:t>
            </a:r>
            <a:r>
              <a:rPr lang="de-CH" dirty="0" err="1" smtClean="0"/>
              <a:t>Fabrication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an intensive </a:t>
            </a:r>
            <a:r>
              <a:rPr lang="de-CH" dirty="0" err="1" smtClean="0"/>
              <a:t>twelve-month</a:t>
            </a:r>
            <a:r>
              <a:rPr lang="de-CH" dirty="0" smtClean="0"/>
              <a:t> </a:t>
            </a:r>
            <a:r>
              <a:rPr lang="de-CH" dirty="0" err="1" smtClean="0"/>
              <a:t>postgraduate</a:t>
            </a:r>
            <a:r>
              <a:rPr lang="de-CH" dirty="0" smtClean="0"/>
              <a:t> </a:t>
            </a:r>
            <a:r>
              <a:rPr lang="de-CH" dirty="0" err="1" smtClean="0"/>
              <a:t>programme</a:t>
            </a:r>
            <a:r>
              <a:rPr lang="de-CH" dirty="0" smtClean="0"/>
              <a:t> </a:t>
            </a:r>
            <a:r>
              <a:rPr lang="de-CH" dirty="0" err="1" smtClean="0"/>
              <a:t>run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Digital Building Technologies </a:t>
            </a:r>
            <a:r>
              <a:rPr lang="de-CH" dirty="0" err="1" smtClean="0"/>
              <a:t>and</a:t>
            </a:r>
            <a:r>
              <a:rPr lang="de-CH" dirty="0" smtClean="0"/>
              <a:t> Gramazio Kohler Research.</a:t>
            </a:r>
            <a:endParaRPr lang="de-CH" dirty="0"/>
          </a:p>
          <a:p>
            <a:r>
              <a:rPr lang="de-CH" dirty="0" smtClean="0"/>
              <a:t>The </a:t>
            </a:r>
            <a:r>
              <a:rPr lang="de-CH" dirty="0" err="1" smtClean="0"/>
              <a:t>curriculum</a:t>
            </a:r>
            <a:r>
              <a:rPr lang="de-CH" dirty="0" smtClean="0"/>
              <a:t> </a:t>
            </a:r>
            <a:r>
              <a:rPr lang="de-CH" dirty="0" err="1" smtClean="0"/>
              <a:t>combines</a:t>
            </a:r>
            <a:r>
              <a:rPr lang="de-CH" dirty="0" smtClean="0"/>
              <a:t>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most</a:t>
            </a:r>
            <a:r>
              <a:rPr lang="de-CH" dirty="0" smtClean="0"/>
              <a:t> </a:t>
            </a:r>
            <a:r>
              <a:rPr lang="de-CH" dirty="0" err="1" smtClean="0"/>
              <a:t>rapidly</a:t>
            </a:r>
            <a:r>
              <a:rPr lang="de-CH" dirty="0" smtClean="0"/>
              <a:t> </a:t>
            </a:r>
            <a:r>
              <a:rPr lang="de-CH" dirty="0" err="1" smtClean="0"/>
              <a:t>developing</a:t>
            </a:r>
            <a:r>
              <a:rPr lang="de-CH" dirty="0" smtClean="0"/>
              <a:t> </a:t>
            </a:r>
            <a:r>
              <a:rPr lang="de-CH" dirty="0" err="1" smtClean="0"/>
              <a:t>fields</a:t>
            </a:r>
            <a:r>
              <a:rPr lang="de-CH" dirty="0" smtClean="0"/>
              <a:t> in </a:t>
            </a:r>
            <a:r>
              <a:rPr lang="de-CH" dirty="0" err="1" smtClean="0"/>
              <a:t>architecture</a:t>
            </a:r>
            <a:r>
              <a:rPr lang="de-CH" dirty="0" smtClean="0"/>
              <a:t>: </a:t>
            </a:r>
            <a:r>
              <a:rPr lang="de-CH" b="1" dirty="0" smtClean="0"/>
              <a:t>3D </a:t>
            </a:r>
            <a:r>
              <a:rPr lang="de-CH" b="1" dirty="0" err="1" smtClean="0"/>
              <a:t>printing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b="1" dirty="0" err="1" smtClean="0"/>
              <a:t>robotic</a:t>
            </a:r>
            <a:r>
              <a:rPr lang="de-CH" b="1" dirty="0" smtClean="0"/>
              <a:t> </a:t>
            </a:r>
            <a:r>
              <a:rPr lang="de-CH" b="1" dirty="0" err="1" smtClean="0"/>
              <a:t>fabrication</a:t>
            </a:r>
            <a:r>
              <a:rPr lang="de-CH" dirty="0" smtClean="0"/>
              <a:t>. </a:t>
            </a:r>
          </a:p>
          <a:p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equips</a:t>
            </a:r>
            <a:r>
              <a:rPr lang="de-CH" dirty="0" smtClean="0"/>
              <a:t> </a:t>
            </a:r>
            <a:r>
              <a:rPr lang="de-CH" dirty="0" err="1" smtClean="0"/>
              <a:t>students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technical</a:t>
            </a:r>
            <a:r>
              <a:rPr lang="de-CH" dirty="0" smtClean="0"/>
              <a:t>, </a:t>
            </a:r>
            <a:r>
              <a:rPr lang="de-CH" dirty="0" err="1" smtClean="0"/>
              <a:t>intellectual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artistic</a:t>
            </a:r>
            <a:r>
              <a:rPr lang="de-CH" dirty="0" smtClean="0"/>
              <a:t> </a:t>
            </a:r>
            <a:r>
              <a:rPr lang="de-CH" dirty="0" err="1" smtClean="0"/>
              <a:t>skills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master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digital </a:t>
            </a:r>
            <a:r>
              <a:rPr lang="de-CH" dirty="0" err="1" smtClean="0"/>
              <a:t>chain</a:t>
            </a:r>
            <a:r>
              <a:rPr lang="de-CH" dirty="0" smtClean="0"/>
              <a:t>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computational</a:t>
            </a:r>
            <a:r>
              <a:rPr lang="de-CH" dirty="0" smtClean="0"/>
              <a:t> design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full</a:t>
            </a:r>
            <a:r>
              <a:rPr lang="de-CH" dirty="0" smtClean="0"/>
              <a:t> </a:t>
            </a:r>
            <a:r>
              <a:rPr lang="de-CH" dirty="0" err="1" smtClean="0"/>
              <a:t>scale</a:t>
            </a:r>
            <a:r>
              <a:rPr lang="de-CH" dirty="0" smtClean="0"/>
              <a:t> </a:t>
            </a:r>
            <a:r>
              <a:rPr lang="de-CH" dirty="0" err="1" smtClean="0"/>
              <a:t>building</a:t>
            </a:r>
            <a:r>
              <a:rPr lang="de-CH" dirty="0" smtClean="0"/>
              <a:t> </a:t>
            </a:r>
            <a:r>
              <a:rPr lang="de-CH" dirty="0" err="1" smtClean="0"/>
              <a:t>tasks</a:t>
            </a:r>
            <a:r>
              <a:rPr lang="de-CH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0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Structure </a:t>
            </a:r>
            <a:r>
              <a:rPr lang="en-GB" dirty="0"/>
              <a:t>of </a:t>
            </a:r>
            <a:r>
              <a:rPr lang="en-GB" dirty="0" smtClean="0"/>
              <a:t>the </a:t>
            </a:r>
            <a:br>
              <a:rPr lang="en-GB" dirty="0" smtClean="0"/>
            </a:br>
            <a:r>
              <a:rPr lang="en-GB" dirty="0" smtClean="0"/>
              <a:t>MAS DFAB in Highlights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25" y="4895927"/>
            <a:ext cx="1211069" cy="1963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97" y="4822755"/>
            <a:ext cx="1211949" cy="667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24" y="4901533"/>
            <a:ext cx="1881643" cy="479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145" y="4879280"/>
            <a:ext cx="954564" cy="5541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76" y="4957996"/>
            <a:ext cx="786384" cy="359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4822755"/>
            <a:ext cx="576064" cy="5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343472" y="-315416"/>
            <a:ext cx="9793288" cy="1282700"/>
          </a:xfrm>
        </p:spPr>
        <p:txBody>
          <a:bodyPr/>
          <a:lstStyle/>
          <a:p>
            <a:r>
              <a:rPr lang="en-US" dirty="0" smtClean="0"/>
              <a:t>The MAS Year 2019-2020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567608" y="1556792"/>
            <a:ext cx="9793288" cy="3960813"/>
          </a:xfrm>
        </p:spPr>
        <p:txBody>
          <a:bodyPr/>
          <a:lstStyle/>
          <a:p>
            <a:r>
              <a:rPr lang="de-CH" dirty="0" smtClean="0"/>
              <a:t>Trimester 1	September 16. – </a:t>
            </a:r>
            <a:r>
              <a:rPr lang="de-CH" dirty="0" err="1" smtClean="0"/>
              <a:t>December</a:t>
            </a:r>
            <a:r>
              <a:rPr lang="de-CH" dirty="0" smtClean="0"/>
              <a:t> 20. </a:t>
            </a:r>
          </a:p>
          <a:p>
            <a:r>
              <a:rPr lang="de-CH" dirty="0"/>
              <a:t>	</a:t>
            </a:r>
            <a:r>
              <a:rPr lang="de-CH" dirty="0" smtClean="0"/>
              <a:t>	</a:t>
            </a:r>
            <a:r>
              <a:rPr lang="de-CH" b="1" dirty="0" smtClean="0"/>
              <a:t>Digital </a:t>
            </a:r>
            <a:r>
              <a:rPr lang="de-CH" b="1" dirty="0" err="1" smtClean="0"/>
              <a:t>Foundations</a:t>
            </a:r>
            <a:r>
              <a:rPr lang="de-CH" b="1" dirty="0" smtClean="0"/>
              <a:t> </a:t>
            </a:r>
          </a:p>
          <a:p>
            <a:r>
              <a:rPr lang="de-CH" dirty="0"/>
              <a:t>	</a:t>
            </a:r>
            <a:r>
              <a:rPr lang="de-CH" dirty="0" smtClean="0"/>
              <a:t>	</a:t>
            </a:r>
          </a:p>
          <a:p>
            <a:r>
              <a:rPr lang="de-CH" dirty="0" smtClean="0"/>
              <a:t>Trimester 2 	</a:t>
            </a:r>
            <a:r>
              <a:rPr lang="de-CH" dirty="0" err="1" smtClean="0"/>
              <a:t>January</a:t>
            </a:r>
            <a:r>
              <a:rPr lang="de-CH" dirty="0" smtClean="0"/>
              <a:t> 06. – June 05. </a:t>
            </a:r>
          </a:p>
          <a:p>
            <a:r>
              <a:rPr lang="de-CH" dirty="0"/>
              <a:t>	</a:t>
            </a:r>
            <a:r>
              <a:rPr lang="de-CH" dirty="0" smtClean="0"/>
              <a:t>	</a:t>
            </a:r>
            <a:r>
              <a:rPr lang="de-CH" b="1" dirty="0" smtClean="0"/>
              <a:t>Design </a:t>
            </a:r>
            <a:r>
              <a:rPr lang="de-CH" b="1" dirty="0" err="1" smtClean="0"/>
              <a:t>and</a:t>
            </a:r>
            <a:r>
              <a:rPr lang="de-CH" b="1" dirty="0" smtClean="0"/>
              <a:t> </a:t>
            </a:r>
            <a:r>
              <a:rPr lang="de-CH" b="1" dirty="0" err="1" smtClean="0"/>
              <a:t>Fabrication</a:t>
            </a:r>
            <a:r>
              <a:rPr lang="de-CH" b="1" dirty="0" smtClean="0"/>
              <a:t> Project 1 - GKR</a:t>
            </a:r>
          </a:p>
          <a:p>
            <a:r>
              <a:rPr lang="de-CH" b="1" dirty="0"/>
              <a:t>	</a:t>
            </a:r>
            <a:r>
              <a:rPr lang="de-CH" b="1" dirty="0" smtClean="0"/>
              <a:t>	Design </a:t>
            </a:r>
            <a:r>
              <a:rPr lang="de-CH" b="1" dirty="0" err="1" smtClean="0"/>
              <a:t>and</a:t>
            </a:r>
            <a:r>
              <a:rPr lang="de-CH" b="1" dirty="0" smtClean="0"/>
              <a:t> </a:t>
            </a:r>
            <a:r>
              <a:rPr lang="de-CH" b="1" dirty="0" err="1" smtClean="0"/>
              <a:t>Fabrication</a:t>
            </a:r>
            <a:r>
              <a:rPr lang="de-CH" b="1" dirty="0" smtClean="0"/>
              <a:t> Project 2 - DBT</a:t>
            </a:r>
          </a:p>
          <a:p>
            <a:endParaRPr lang="de-CH" dirty="0"/>
          </a:p>
          <a:p>
            <a:r>
              <a:rPr lang="de-CH" dirty="0" smtClean="0"/>
              <a:t>Trimester 3 	</a:t>
            </a:r>
            <a:r>
              <a:rPr lang="de-CH" dirty="0"/>
              <a:t>June 15. </a:t>
            </a:r>
            <a:r>
              <a:rPr lang="de-CH" dirty="0" smtClean="0"/>
              <a:t>– </a:t>
            </a:r>
            <a:r>
              <a:rPr lang="de-CH" dirty="0"/>
              <a:t>September 25. </a:t>
            </a:r>
            <a:r>
              <a:rPr lang="de-CH" dirty="0" smtClean="0"/>
              <a:t>	</a:t>
            </a:r>
          </a:p>
          <a:p>
            <a:r>
              <a:rPr lang="de-CH" dirty="0"/>
              <a:t>	</a:t>
            </a:r>
            <a:r>
              <a:rPr lang="de-CH" dirty="0" smtClean="0"/>
              <a:t>	</a:t>
            </a:r>
            <a:r>
              <a:rPr lang="de-CH" b="1" dirty="0" smtClean="0"/>
              <a:t>Research -  Master Thesis </a:t>
            </a:r>
            <a:r>
              <a:rPr lang="de-CH" dirty="0"/>
              <a:t>	</a:t>
            </a:r>
            <a:endParaRPr lang="de-CH" sz="800" dirty="0" smtClean="0"/>
          </a:p>
          <a:p>
            <a:r>
              <a:rPr lang="de-CH" sz="1400" dirty="0" smtClean="0"/>
              <a:t>				</a:t>
            </a:r>
            <a:r>
              <a:rPr lang="de-CH" dirty="0" smtClean="0"/>
              <a:t>	</a:t>
            </a:r>
            <a:endParaRPr lang="en-GB" dirty="0" smtClean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/>
              <a:t>	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4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343472" y="-315416"/>
            <a:ext cx="9793288" cy="1282700"/>
          </a:xfrm>
        </p:spPr>
        <p:txBody>
          <a:bodyPr/>
          <a:lstStyle/>
          <a:p>
            <a:r>
              <a:rPr lang="en-US" dirty="0" smtClean="0"/>
              <a:t>The MAS Year 2018-2019 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567608" y="1556792"/>
            <a:ext cx="9793288" cy="3960813"/>
          </a:xfrm>
        </p:spPr>
        <p:txBody>
          <a:bodyPr/>
          <a:lstStyle/>
          <a:p>
            <a:r>
              <a:rPr lang="de-CH" dirty="0" smtClean="0"/>
              <a:t>Trimester 1	September 16. – </a:t>
            </a:r>
            <a:r>
              <a:rPr lang="de-CH" dirty="0" err="1" smtClean="0"/>
              <a:t>December</a:t>
            </a:r>
            <a:r>
              <a:rPr lang="de-CH" dirty="0" smtClean="0"/>
              <a:t> 20. </a:t>
            </a:r>
          </a:p>
          <a:p>
            <a:r>
              <a:rPr lang="de-CH" dirty="0"/>
              <a:t>	</a:t>
            </a:r>
            <a:r>
              <a:rPr lang="de-CH" dirty="0" smtClean="0"/>
              <a:t>	</a:t>
            </a:r>
            <a:r>
              <a:rPr lang="de-CH" b="1" dirty="0" smtClean="0"/>
              <a:t>Digital </a:t>
            </a:r>
            <a:r>
              <a:rPr lang="de-CH" b="1" dirty="0" err="1" smtClean="0"/>
              <a:t>Foundations</a:t>
            </a:r>
            <a:r>
              <a:rPr lang="de-CH" b="1" dirty="0" smtClean="0"/>
              <a:t> </a:t>
            </a:r>
          </a:p>
          <a:p>
            <a:r>
              <a:rPr lang="de-CH" b="1" dirty="0"/>
              <a:t>	</a:t>
            </a:r>
            <a:r>
              <a:rPr lang="de-CH" b="1" dirty="0" smtClean="0"/>
              <a:t>		</a:t>
            </a:r>
            <a:r>
              <a:rPr lang="de-CH" dirty="0" smtClean="0"/>
              <a:t>Basics</a:t>
            </a:r>
          </a:p>
          <a:p>
            <a:r>
              <a:rPr lang="de-CH" dirty="0"/>
              <a:t>	</a:t>
            </a:r>
            <a:r>
              <a:rPr lang="de-CH" dirty="0" smtClean="0"/>
              <a:t>		Mini Project GKR (4)</a:t>
            </a:r>
          </a:p>
          <a:p>
            <a:r>
              <a:rPr lang="de-CH" dirty="0"/>
              <a:t>	</a:t>
            </a:r>
            <a:r>
              <a:rPr lang="de-CH" dirty="0" smtClean="0"/>
              <a:t>		Mini Project DBT (4W)</a:t>
            </a:r>
          </a:p>
          <a:p>
            <a:r>
              <a:rPr lang="de-CH" dirty="0"/>
              <a:t>	</a:t>
            </a:r>
            <a:r>
              <a:rPr lang="de-CH" dirty="0" smtClean="0"/>
              <a:t>	</a:t>
            </a:r>
          </a:p>
          <a:p>
            <a:r>
              <a:rPr lang="de-CH" dirty="0"/>
              <a:t>	</a:t>
            </a:r>
            <a:endParaRPr lang="de-CH" sz="800" dirty="0" smtClean="0"/>
          </a:p>
          <a:p>
            <a:r>
              <a:rPr lang="de-CH" sz="1400" dirty="0" smtClean="0"/>
              <a:t>				</a:t>
            </a:r>
            <a:r>
              <a:rPr lang="de-CH" dirty="0" smtClean="0"/>
              <a:t>	</a:t>
            </a:r>
            <a:endParaRPr lang="en-GB" dirty="0" smtClean="0"/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/>
              <a:t>	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99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404813"/>
            <a:ext cx="11137900" cy="72072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eviews as exhibitions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32656"/>
            <a:ext cx="8665062" cy="57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95" y="1325326"/>
            <a:ext cx="5830805" cy="38922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9" y="1340769"/>
            <a:ext cx="5633733" cy="38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7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TH ITA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203_GKR_Vorlage_Presentation" id="{FE56DAB1-DEF9-4C3D-8B2A-B54AE5E50E43}" vid="{43CEB0CE-8EEE-4B83-9CDA-0C8E5F9D7D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2316</Words>
  <Application>Microsoft Office PowerPoint</Application>
  <PresentationFormat>Widescreen</PresentationFormat>
  <Paragraphs>191</Paragraphs>
  <Slides>39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Office Theme</vt:lpstr>
      <vt:lpstr>PowerPoint Presentation</vt:lpstr>
      <vt:lpstr>MAS in Architecture and Digital Fabrication  MAS ETH DFAB </vt:lpstr>
      <vt:lpstr>PowerPoint Presentation</vt:lpstr>
      <vt:lpstr>MAS ETH DFAB</vt:lpstr>
      <vt:lpstr>The Structure of the  MAS DFAB in Highlights</vt:lpstr>
      <vt:lpstr>The MAS Year 2019-2020</vt:lpstr>
      <vt:lpstr>The MAS Year 2018-2019 </vt:lpstr>
      <vt:lpstr>reviews as exhibitions</vt:lpstr>
      <vt:lpstr>PowerPoint Presentation</vt:lpstr>
      <vt:lpstr>PowerPoint Presentation</vt:lpstr>
      <vt:lpstr>Mesh Mould</vt:lpstr>
      <vt:lpstr>PowerPoint Presentation</vt:lpstr>
      <vt:lpstr>PowerPoint Presentation</vt:lpstr>
      <vt:lpstr>The MAS Year 2018-2019 </vt:lpstr>
      <vt:lpstr>MAS ETH DFAB: The Design and Fabrication Project</vt:lpstr>
      <vt:lpstr>PowerPoint Presentation</vt:lpstr>
      <vt:lpstr>PowerPoint Presentation</vt:lpstr>
      <vt:lpstr>reviews as exhibitions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MAS Year 2018-2019 </vt:lpstr>
      <vt:lpstr>Generation Five</vt:lpstr>
      <vt:lpstr>Generation Four - Statistics</vt:lpstr>
      <vt:lpstr>Generation Five - Statistics</vt:lpstr>
      <vt:lpstr>Generation Six - Statistics</vt:lpstr>
      <vt:lpstr>Generation Seven - Statistics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mayerh</dc:creator>
  <cp:lastModifiedBy>H. Mayer</cp:lastModifiedBy>
  <cp:revision>103</cp:revision>
  <cp:lastPrinted>2014-11-25T13:01:31Z</cp:lastPrinted>
  <dcterms:created xsi:type="dcterms:W3CDTF">2016-09-16T10:41:22Z</dcterms:created>
  <dcterms:modified xsi:type="dcterms:W3CDTF">2021-04-07T16:59:56Z</dcterms:modified>
</cp:coreProperties>
</file>